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86" r:id="rId4"/>
    <p:sldId id="291" r:id="rId5"/>
    <p:sldId id="293" r:id="rId6"/>
    <p:sldId id="282" r:id="rId7"/>
    <p:sldId id="292" r:id="rId8"/>
    <p:sldId id="296" r:id="rId9"/>
    <p:sldId id="295" r:id="rId10"/>
    <p:sldId id="294" r:id="rId11"/>
    <p:sldId id="290" r:id="rId12"/>
    <p:sldId id="289" r:id="rId13"/>
    <p:sldId id="283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0A0D02-2E5F-404A-8C0C-712319B76A5B}">
          <p14:sldIdLst>
            <p14:sldId id="256"/>
            <p14:sldId id="285"/>
            <p14:sldId id="286"/>
            <p14:sldId id="291"/>
            <p14:sldId id="293"/>
            <p14:sldId id="282"/>
            <p14:sldId id="292"/>
            <p14:sldId id="296"/>
            <p14:sldId id="295"/>
            <p14:sldId id="294"/>
            <p14:sldId id="290"/>
            <p14:sldId id="289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18A3D-E153-4B60-ABA1-97EFC8434539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5DC17-5F0F-4EFE-96A2-8163E5FEF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05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5DC17-5F0F-4EFE-96A2-8163E5FEF9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38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5DC17-5F0F-4EFE-96A2-8163E5FEF9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03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70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56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52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82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6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79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1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64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81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00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88329-8975-4C92-B144-5D736F87FEAD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68216-FE37-4D52-8558-A82BE9978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05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988424" cy="194421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Библиотеки университетов Западной Сибири: необходимость и возможность развития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7128792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Волкова Л.И.</a:t>
            </a:r>
          </a:p>
          <a:p>
            <a:pPr algn="r">
              <a:spcBef>
                <a:spcPts val="0"/>
              </a:spcBef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Научная библиотека</a:t>
            </a:r>
          </a:p>
          <a:p>
            <a:pPr algn="r">
              <a:spcBef>
                <a:spcPts val="0"/>
              </a:spcBef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Томский государственный университет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24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Изменение содержания = изменению структуры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Структура нуждается в обновлении.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Необходимы 3-4 отдела для :</a:t>
            </a:r>
          </a:p>
          <a:p>
            <a:pPr indent="450000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Организации фондов и ресурсов (комплектование, каталогизация, фонды);</a:t>
            </a:r>
          </a:p>
          <a:p>
            <a:pPr indent="450000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Информационное обслуживание читателей (поиск в БД, помощь/обучение);</a:t>
            </a:r>
          </a:p>
          <a:p>
            <a:pPr indent="450000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Выдача изданий (абонементы, </a:t>
            </a:r>
            <a:r>
              <a:rPr lang="ru-RU" sz="2600" b="1" dirty="0" err="1" smtClean="0">
                <a:solidFill>
                  <a:schemeClr val="tx2">
                    <a:lumMod val="75000"/>
                  </a:schemeClr>
                </a:solidFill>
              </a:rPr>
              <a:t>чит.залы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);</a:t>
            </a:r>
          </a:p>
          <a:p>
            <a:pPr indent="450000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Управление информационными технологиями</a:t>
            </a:r>
          </a:p>
          <a:p>
            <a:pPr indent="45000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911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Структура библиотеки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Какие приоритетные направления и цели выбрала библиотека?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услуги, продукты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будет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предлагать для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пользователей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ближайшие годы?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Какими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способами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планирует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зарабатывать на предлагаемых услугах,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либо продуктах? 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45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Технологический университет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Чалмерса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(Гётеборг, Швеция)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12" y="1600200"/>
            <a:ext cx="8440992" cy="49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689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Структура Научной библиотеки ТГУ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917032"/>
          </a:xfrm>
        </p:spPr>
        <p:txBody>
          <a:bodyPr>
            <a:normAutofit/>
          </a:bodyPr>
          <a:lstStyle/>
          <a:p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85642"/>
            <a:ext cx="8424936" cy="5672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84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04856" cy="7920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Падение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показателей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670764" cy="486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703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Работа пользователей в библиотеке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46448" y="1384176"/>
            <a:ext cx="3873406" cy="312494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Вчера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Традиционное  обслуживание;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Диктатура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чит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. залов, мест, барьеров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716016" y="1279301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Сегодня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Разные цели посещения: «тихая» индивидуальная или совместная групповая работа, кабинеты для встреч, дискуссий, зоны отдыха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89" y="3068960"/>
            <a:ext cx="420541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72250"/>
            <a:ext cx="3816424" cy="321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28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Библиотека: что изменять?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347864" y="1690586"/>
            <a:ext cx="223224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Позиционирование</a:t>
            </a:r>
          </a:p>
          <a:p>
            <a:pPr algn="ctr"/>
            <a:r>
              <a:rPr lang="ru-RU" dirty="0" smtClean="0"/>
              <a:t>(миссия)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27584" y="3290551"/>
            <a:ext cx="194421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Услуги/Продукты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552220" y="3273535"/>
            <a:ext cx="19442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Функции </a:t>
            </a:r>
            <a:r>
              <a:rPr lang="ru-RU" sz="1600" dirty="0" smtClean="0"/>
              <a:t>(содержание работы)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491880" y="4596386"/>
            <a:ext cx="2088232" cy="1568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Материально-техническая база</a:t>
            </a:r>
            <a:endParaRPr lang="ru-RU" sz="16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2411760" y="2708920"/>
            <a:ext cx="1080120" cy="5816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9" idx="2"/>
          </p:cNvCxnSpPr>
          <p:nvPr/>
        </p:nvCxnSpPr>
        <p:spPr>
          <a:xfrm>
            <a:off x="1799692" y="4442679"/>
            <a:ext cx="1692188" cy="9381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8" idx="1"/>
          </p:cNvCxnSpPr>
          <p:nvPr/>
        </p:nvCxnSpPr>
        <p:spPr>
          <a:xfrm>
            <a:off x="5436096" y="2708920"/>
            <a:ext cx="1400848" cy="7544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8" idx="4"/>
            <a:endCxn id="9" idx="6"/>
          </p:cNvCxnSpPr>
          <p:nvPr/>
        </p:nvCxnSpPr>
        <p:spPr>
          <a:xfrm flipH="1">
            <a:off x="5580112" y="4569679"/>
            <a:ext cx="1944216" cy="8111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1760" y="29867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90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1F497D">
                    <a:lumMod val="75000"/>
                  </a:srgbClr>
                </a:solidFill>
              </a:rPr>
              <a:t>С чего начать?</a:t>
            </a:r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1570"/>
            <a:ext cx="7488832" cy="499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21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4572000" y="764704"/>
            <a:ext cx="4186808" cy="471338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600" b="1" u="sng" dirty="0" smtClean="0">
                <a:solidFill>
                  <a:schemeClr val="tx2">
                    <a:lumMod val="75000"/>
                  </a:schemeClr>
                </a:solidFill>
              </a:rPr>
              <a:t>Приоритеты</a:t>
            </a:r>
            <a:endParaRPr lang="ru-RU" sz="26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ru-RU" sz="2400" b="1" dirty="0" smtClean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lvl="0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Предоставление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релевантных информационных ресурсов;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Доступ к ресурсам  в координации  с системами университета, в любом месте и в любое время;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Создание обучающего пространства в библиотеке – предложение помещений для разных нужд читателей;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Помогать в распространении научных исследований</a:t>
            </a: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764704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600" b="1" u="sng" dirty="0" smtClean="0">
                <a:solidFill>
                  <a:schemeClr val="tx2">
                    <a:lumMod val="75000"/>
                  </a:schemeClr>
                </a:solidFill>
              </a:rPr>
              <a:t>Проблемы</a:t>
            </a:r>
          </a:p>
          <a:p>
            <a:pPr algn="ctr"/>
            <a:endParaRPr lang="ru-RU" sz="26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Слабая связь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кафедрами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Нет обратной связи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студентами;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Плохое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использование ресурсов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библиотеки;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Разрыв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ожидании читателя от библиотекаря, что он должен знать 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делать;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Появление новых услуг не ведет к росту посещаемости;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Постоянный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рост цен на документы;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Снижение финансирования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8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Что изменить?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186808" cy="47133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b="1" u="sng" dirty="0" smtClean="0">
                <a:solidFill>
                  <a:schemeClr val="tx2">
                    <a:lumMod val="75000"/>
                  </a:schemeClr>
                </a:solidFill>
              </a:rPr>
              <a:t>От чего </a:t>
            </a:r>
            <a:r>
              <a:rPr lang="ru-RU" sz="2600" b="1" u="sng" dirty="0" smtClean="0">
                <a:solidFill>
                  <a:schemeClr val="tx2">
                    <a:lumMod val="75000"/>
                  </a:schemeClr>
                </a:solidFill>
              </a:rPr>
              <a:t>отказаться</a:t>
            </a:r>
            <a:endParaRPr lang="ru-RU" sz="26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от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традиционного читательского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билета; 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от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массовой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выдачи;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от лекционной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формы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обучения пользователей;</a:t>
            </a: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устаревшего библиотечного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оборудования;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От организации казенно-традиционного пространства библиотеки.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b="1" u="sng" dirty="0" smtClean="0">
                <a:solidFill>
                  <a:schemeClr val="tx2">
                    <a:lumMod val="75000"/>
                  </a:schemeClr>
                </a:solidFill>
              </a:rPr>
              <a:t>Должно появиться</a:t>
            </a:r>
            <a:endParaRPr lang="ru-RU" sz="26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единый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</a:rPr>
              <a:t>репозиторий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городе;</a:t>
            </a: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коммерческая деятельность, подсчет стоимости услуг;</a:t>
            </a: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гибкое пространство</a:t>
            </a: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возможность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профессионального, карьерного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роста;</a:t>
            </a: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игровые технологии обучения (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чемпионат по информационному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серфингу);</a:t>
            </a: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информационно-образовательные портфели;</a:t>
            </a: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проектная деятельность.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3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Важные тренды изменений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10445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Доступ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. Везде, где это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возможно;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Разнообразные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точки доступа к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коллекциям;</a:t>
            </a:r>
          </a:p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Система 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Discovery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должна заменить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электронный каталог;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Наличие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широкого спектра услуг, доступных  круглосуточно из любого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места;</a:t>
            </a:r>
          </a:p>
          <a:p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Виртутальное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обслуживание;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Изменение физической среды библиотеки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1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2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Миссия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66" y="764704"/>
            <a:ext cx="5904656" cy="1742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53" y="2627034"/>
            <a:ext cx="6073480" cy="175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83" y="4383537"/>
            <a:ext cx="6463681" cy="185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76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29950</TotalTime>
  <Words>372</Words>
  <Application>Microsoft Office PowerPoint</Application>
  <PresentationFormat>Экран (4:3)</PresentationFormat>
  <Paragraphs>76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Библиотеки университетов Западной Сибири: необходимость и возможность развития</vt:lpstr>
      <vt:lpstr>Падение показателей</vt:lpstr>
      <vt:lpstr>Работа пользователей в библиотеке</vt:lpstr>
      <vt:lpstr>Библиотека: что изменять?</vt:lpstr>
      <vt:lpstr>С чего начать?</vt:lpstr>
      <vt:lpstr>Презентация PowerPoint</vt:lpstr>
      <vt:lpstr>Что изменить?</vt:lpstr>
      <vt:lpstr>Важные тренды изменений</vt:lpstr>
      <vt:lpstr>Миссия</vt:lpstr>
      <vt:lpstr>Изменение содержания = изменению структуры</vt:lpstr>
      <vt:lpstr>Структура библиотеки</vt:lpstr>
      <vt:lpstr>Технологический университет Чалмерса (Гётеборг, Швеция)</vt:lpstr>
      <vt:lpstr>Структура Научной библиотеки ТГУ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User</cp:lastModifiedBy>
  <cp:revision>110</cp:revision>
  <cp:lastPrinted>2016-05-18T12:52:54Z</cp:lastPrinted>
  <dcterms:created xsi:type="dcterms:W3CDTF">2015-11-12T10:21:08Z</dcterms:created>
  <dcterms:modified xsi:type="dcterms:W3CDTF">2016-05-18T12:53:34Z</dcterms:modified>
</cp:coreProperties>
</file>