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63" r:id="rId5"/>
    <p:sldId id="264" r:id="rId6"/>
    <p:sldId id="262" r:id="rId7"/>
    <p:sldId id="265" r:id="rId8"/>
    <p:sldId id="259" r:id="rId9"/>
    <p:sldId id="266" r:id="rId10"/>
  </p:sldIdLst>
  <p:sldSz cx="18291175" cy="10298113"/>
  <p:notesSz cx="6858000" cy="9144000"/>
  <p:defaultTextStyle>
    <a:defPPr>
      <a:defRPr lang="ru-RU"/>
    </a:defPPr>
    <a:lvl1pPr marL="0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834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667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0501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7334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4168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01001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7835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4668" algn="l" defTabSz="163366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1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82" autoAdjust="0"/>
  </p:normalViewPr>
  <p:slideViewPr>
    <p:cSldViewPr>
      <p:cViewPr>
        <p:scale>
          <a:sx n="78" d="100"/>
          <a:sy n="78" d="100"/>
        </p:scale>
        <p:origin x="-306" y="-144"/>
      </p:cViewPr>
      <p:guideLst>
        <p:guide orient="horz" pos="3244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838" y="3199090"/>
            <a:ext cx="15547499" cy="22074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676" y="5835597"/>
            <a:ext cx="12803823" cy="2631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0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7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0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4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28555" y="619795"/>
            <a:ext cx="8231029" cy="131944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9119" y="619795"/>
            <a:ext cx="24394584" cy="131944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77" y="6617492"/>
            <a:ext cx="15547499" cy="2045320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877" y="4364781"/>
            <a:ext cx="15547499" cy="225271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66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050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73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41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0100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7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46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9117" y="3609107"/>
            <a:ext cx="16312808" cy="102051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46779" y="3609107"/>
            <a:ext cx="16312806" cy="102051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402"/>
            <a:ext cx="16462058" cy="17163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305157"/>
            <a:ext cx="8081779" cy="96068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834" indent="0">
              <a:buNone/>
              <a:defRPr sz="3600" b="1"/>
            </a:lvl2pPr>
            <a:lvl3pPr marL="1633667" indent="0">
              <a:buNone/>
              <a:defRPr sz="3200" b="1"/>
            </a:lvl3pPr>
            <a:lvl4pPr marL="2450501" indent="0">
              <a:buNone/>
              <a:defRPr sz="2900" b="1"/>
            </a:lvl4pPr>
            <a:lvl5pPr marL="3267334" indent="0">
              <a:buNone/>
              <a:defRPr sz="2900" b="1"/>
            </a:lvl5pPr>
            <a:lvl6pPr marL="4084168" indent="0">
              <a:buNone/>
              <a:defRPr sz="2900" b="1"/>
            </a:lvl6pPr>
            <a:lvl7pPr marL="4901001" indent="0">
              <a:buNone/>
              <a:defRPr sz="2900" b="1"/>
            </a:lvl7pPr>
            <a:lvl8pPr marL="5717835" indent="0">
              <a:buNone/>
              <a:defRPr sz="2900" b="1"/>
            </a:lvl8pPr>
            <a:lvl9pPr marL="653466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559" y="3265837"/>
            <a:ext cx="8081779" cy="593333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1664" y="2305157"/>
            <a:ext cx="8084953" cy="96068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834" indent="0">
              <a:buNone/>
              <a:defRPr sz="3600" b="1"/>
            </a:lvl2pPr>
            <a:lvl3pPr marL="1633667" indent="0">
              <a:buNone/>
              <a:defRPr sz="3200" b="1"/>
            </a:lvl3pPr>
            <a:lvl4pPr marL="2450501" indent="0">
              <a:buNone/>
              <a:defRPr sz="2900" b="1"/>
            </a:lvl4pPr>
            <a:lvl5pPr marL="3267334" indent="0">
              <a:buNone/>
              <a:defRPr sz="2900" b="1"/>
            </a:lvl5pPr>
            <a:lvl6pPr marL="4084168" indent="0">
              <a:buNone/>
              <a:defRPr sz="2900" b="1"/>
            </a:lvl6pPr>
            <a:lvl7pPr marL="4901001" indent="0">
              <a:buNone/>
              <a:defRPr sz="2900" b="1"/>
            </a:lvl7pPr>
            <a:lvl8pPr marL="5717835" indent="0">
              <a:buNone/>
              <a:defRPr sz="2900" b="1"/>
            </a:lvl8pPr>
            <a:lvl9pPr marL="653466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1664" y="3265837"/>
            <a:ext cx="8084953" cy="5933335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60" y="410017"/>
            <a:ext cx="6017671" cy="174495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1341" y="410018"/>
            <a:ext cx="10225275" cy="8789154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560" y="2154976"/>
            <a:ext cx="6017671" cy="7044196"/>
          </a:xfrm>
        </p:spPr>
        <p:txBody>
          <a:bodyPr/>
          <a:lstStyle>
            <a:lvl1pPr marL="0" indent="0">
              <a:buNone/>
              <a:defRPr sz="2500"/>
            </a:lvl1pPr>
            <a:lvl2pPr marL="816834" indent="0">
              <a:buNone/>
              <a:defRPr sz="2100"/>
            </a:lvl2pPr>
            <a:lvl3pPr marL="1633667" indent="0">
              <a:buNone/>
              <a:defRPr sz="1800"/>
            </a:lvl3pPr>
            <a:lvl4pPr marL="2450501" indent="0">
              <a:buNone/>
              <a:defRPr sz="1600"/>
            </a:lvl4pPr>
            <a:lvl5pPr marL="3267334" indent="0">
              <a:buNone/>
              <a:defRPr sz="1600"/>
            </a:lvl5pPr>
            <a:lvl6pPr marL="4084168" indent="0">
              <a:buNone/>
              <a:defRPr sz="1600"/>
            </a:lvl6pPr>
            <a:lvl7pPr marL="4901001" indent="0">
              <a:buNone/>
              <a:defRPr sz="1600"/>
            </a:lvl7pPr>
            <a:lvl8pPr marL="5717835" indent="0">
              <a:buNone/>
              <a:defRPr sz="1600"/>
            </a:lvl8pPr>
            <a:lvl9pPr marL="653466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98" y="7208679"/>
            <a:ext cx="10974705" cy="85102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5198" y="920155"/>
            <a:ext cx="10974705" cy="6178868"/>
          </a:xfrm>
        </p:spPr>
        <p:txBody>
          <a:bodyPr/>
          <a:lstStyle>
            <a:lvl1pPr marL="0" indent="0">
              <a:buNone/>
              <a:defRPr sz="5700"/>
            </a:lvl1pPr>
            <a:lvl2pPr marL="816834" indent="0">
              <a:buNone/>
              <a:defRPr sz="5000"/>
            </a:lvl2pPr>
            <a:lvl3pPr marL="1633667" indent="0">
              <a:buNone/>
              <a:defRPr sz="4300"/>
            </a:lvl3pPr>
            <a:lvl4pPr marL="2450501" indent="0">
              <a:buNone/>
              <a:defRPr sz="3600"/>
            </a:lvl4pPr>
            <a:lvl5pPr marL="3267334" indent="0">
              <a:buNone/>
              <a:defRPr sz="3600"/>
            </a:lvl5pPr>
            <a:lvl6pPr marL="4084168" indent="0">
              <a:buNone/>
              <a:defRPr sz="3600"/>
            </a:lvl6pPr>
            <a:lvl7pPr marL="4901001" indent="0">
              <a:buNone/>
              <a:defRPr sz="3600"/>
            </a:lvl7pPr>
            <a:lvl8pPr marL="5717835" indent="0">
              <a:buNone/>
              <a:defRPr sz="3600"/>
            </a:lvl8pPr>
            <a:lvl9pPr marL="6534668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5198" y="8059705"/>
            <a:ext cx="10974705" cy="1208597"/>
          </a:xfrm>
        </p:spPr>
        <p:txBody>
          <a:bodyPr/>
          <a:lstStyle>
            <a:lvl1pPr marL="0" indent="0">
              <a:buNone/>
              <a:defRPr sz="2500"/>
            </a:lvl1pPr>
            <a:lvl2pPr marL="816834" indent="0">
              <a:buNone/>
              <a:defRPr sz="2100"/>
            </a:lvl2pPr>
            <a:lvl3pPr marL="1633667" indent="0">
              <a:buNone/>
              <a:defRPr sz="1800"/>
            </a:lvl3pPr>
            <a:lvl4pPr marL="2450501" indent="0">
              <a:buNone/>
              <a:defRPr sz="1600"/>
            </a:lvl4pPr>
            <a:lvl5pPr marL="3267334" indent="0">
              <a:buNone/>
              <a:defRPr sz="1600"/>
            </a:lvl5pPr>
            <a:lvl6pPr marL="4084168" indent="0">
              <a:buNone/>
              <a:defRPr sz="1600"/>
            </a:lvl6pPr>
            <a:lvl7pPr marL="4901001" indent="0">
              <a:buNone/>
              <a:defRPr sz="1600"/>
            </a:lvl7pPr>
            <a:lvl8pPr marL="5717835" indent="0">
              <a:buNone/>
              <a:defRPr sz="1600"/>
            </a:lvl8pPr>
            <a:lvl9pPr marL="653466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402"/>
            <a:ext cx="16462058" cy="1716352"/>
          </a:xfrm>
          <a:prstGeom prst="rect">
            <a:avLst/>
          </a:prstGeom>
        </p:spPr>
        <p:txBody>
          <a:bodyPr vert="horz" lIns="163367" tIns="81683" rIns="163367" bIns="81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402894"/>
            <a:ext cx="16462058" cy="6796279"/>
          </a:xfrm>
          <a:prstGeom prst="rect">
            <a:avLst/>
          </a:prstGeom>
        </p:spPr>
        <p:txBody>
          <a:bodyPr vert="horz" lIns="163367" tIns="81683" rIns="163367" bIns="81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559" y="9544826"/>
            <a:ext cx="4267941" cy="548279"/>
          </a:xfrm>
          <a:prstGeom prst="rect">
            <a:avLst/>
          </a:prstGeom>
        </p:spPr>
        <p:txBody>
          <a:bodyPr vert="horz" lIns="163367" tIns="81683" rIns="163367" bIns="8168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E889-7479-4CD8-AEDD-D4218E26212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9485" y="9544826"/>
            <a:ext cx="5792205" cy="548279"/>
          </a:xfrm>
          <a:prstGeom prst="rect">
            <a:avLst/>
          </a:prstGeom>
        </p:spPr>
        <p:txBody>
          <a:bodyPr vert="horz" lIns="163367" tIns="81683" rIns="163367" bIns="8168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8675" y="9544826"/>
            <a:ext cx="4267941" cy="548279"/>
          </a:xfrm>
          <a:prstGeom prst="rect">
            <a:avLst/>
          </a:prstGeom>
        </p:spPr>
        <p:txBody>
          <a:bodyPr vert="horz" lIns="163367" tIns="81683" rIns="163367" bIns="8168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D86A-5EA4-4E41-98B3-547EDECA8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66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625" indent="-612625" algn="l" defTabSz="163366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7354" indent="-510521" algn="l" defTabSz="1633667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2084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917" indent="-408417" algn="l" defTabSz="163366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5751" indent="-408417" algn="l" defTabSz="163366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2584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9418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6251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3085" indent="-408417" algn="l" defTabSz="16336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834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667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0501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334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4168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01001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7835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4668" algn="l" defTabSz="163366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ik@sfu-kras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699" y="1548656"/>
            <a:ext cx="15547499" cy="22074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Информационно-образовательные сервисы Научной библиотеки СФУ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studsport2012.ru/files/photos/Bib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131" y="3852912"/>
            <a:ext cx="8317204" cy="554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6635" y="684560"/>
            <a:ext cx="17065896" cy="1152128"/>
          </a:xfrm>
          <a:prstGeom prst="rect">
            <a:avLst/>
          </a:prstGeom>
        </p:spPr>
        <p:txBody>
          <a:bodyPr vert="horz" lIns="163367" tIns="81683" rIns="163367" bIns="8168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4800" b="1" dirty="0" smtClean="0">
              <a:solidFill>
                <a:srgbClr val="043168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43168"/>
                </a:solidFill>
                <a:latin typeface="Arial" pitchFamily="34" charset="0"/>
                <a:ea typeface="+mj-ea"/>
                <a:cs typeface="Arial" pitchFamily="34" charset="0"/>
              </a:rPr>
              <a:t>Современные </a:t>
            </a:r>
            <a:r>
              <a:rPr lang="ru-RU" sz="4800" b="1" dirty="0" smtClean="0">
                <a:solidFill>
                  <a:srgbClr val="043168"/>
                </a:solidFill>
                <a:latin typeface="Arial" pitchFamily="34" charset="0"/>
                <a:ea typeface="+mj-ea"/>
                <a:cs typeface="Arial" pitchFamily="34" charset="0"/>
              </a:rPr>
              <a:t>сервисы НБ СФУ</a:t>
            </a:r>
            <a:endParaRPr lang="ru-RU" sz="4800" b="1" dirty="0" smtClean="0">
              <a:solidFill>
                <a:srgbClr val="043168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16336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431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76635" y="2268736"/>
            <a:ext cx="11449272" cy="4569752"/>
          </a:xfrm>
          <a:prstGeom prst="rect">
            <a:avLst/>
          </a:prstGeom>
        </p:spPr>
        <p:txBody>
          <a:bodyPr vert="horz" lIns="163367" tIns="81683" rIns="163367" bIns="81683" rtlCol="0"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 доступ к российским и зарубежным электронным журналам и базам данных;</a:t>
            </a:r>
          </a:p>
          <a:p>
            <a:pPr>
              <a:buFontTx/>
              <a:buChar char="-"/>
            </a:pPr>
            <a:r>
              <a:rPr lang="ru-RU" sz="2400" dirty="0" smtClean="0"/>
              <a:t> доступ к ЭБС;</a:t>
            </a:r>
          </a:p>
          <a:p>
            <a:r>
              <a:rPr lang="ru-RU" sz="2400" dirty="0" smtClean="0"/>
              <a:t>-  коллекции электронных изданий по институтам и кафедрам;</a:t>
            </a:r>
          </a:p>
          <a:p>
            <a:r>
              <a:rPr lang="ru-RU" sz="2400" dirty="0" smtClean="0"/>
              <a:t>- сервисы личного кабинета НБ СФУ;</a:t>
            </a:r>
            <a:endParaRPr lang="ru-RU" sz="2400" dirty="0"/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02" y="4068936"/>
            <a:ext cx="7243175" cy="561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3259" y="5509096"/>
            <a:ext cx="7707737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23275" y="2124720"/>
            <a:ext cx="6097813" cy="626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88" y="1044600"/>
            <a:ext cx="17785976" cy="949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  <a:t>Сервисы личного кабинета</a:t>
            </a:r>
            <a:endParaRPr lang="ru-RU" sz="4000" b="1" dirty="0">
              <a:solidFill>
                <a:srgbClr val="043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651" y="2124720"/>
            <a:ext cx="7712454" cy="684076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/>
              <a:t>Мой формуляр </a:t>
            </a:r>
          </a:p>
          <a:p>
            <a:pPr algn="just"/>
            <a:r>
              <a:rPr lang="ru-RU" sz="2800" b="1" i="1" dirty="0" smtClean="0"/>
              <a:t>История выдачи книг</a:t>
            </a:r>
          </a:p>
          <a:p>
            <a:pPr algn="just"/>
            <a:r>
              <a:rPr lang="ru-RU" sz="2800" b="1" i="1" dirty="0" smtClean="0"/>
              <a:t>Рекомендованная литература, </a:t>
            </a:r>
          </a:p>
          <a:p>
            <a:pPr algn="just"/>
            <a:r>
              <a:rPr lang="ru-RU" sz="2800" b="1" i="1" dirty="0" smtClean="0"/>
              <a:t>Литература по читаемым дисциплинам</a:t>
            </a:r>
          </a:p>
          <a:p>
            <a:pPr algn="just"/>
            <a:r>
              <a:rPr lang="ru-RU" sz="2800" b="1" i="1" dirty="0" smtClean="0"/>
              <a:t>Мои публикации в </a:t>
            </a:r>
            <a:r>
              <a:rPr lang="en-US" sz="2800" b="1" i="1" dirty="0" smtClean="0"/>
              <a:t>Scopus </a:t>
            </a:r>
            <a:r>
              <a:rPr lang="ru-RU" sz="2800" b="1" i="1" dirty="0" smtClean="0"/>
              <a:t>и </a:t>
            </a:r>
            <a:r>
              <a:rPr lang="en-US" sz="2800" b="1" i="1" dirty="0" smtClean="0"/>
              <a:t>Web of Science</a:t>
            </a:r>
            <a:endParaRPr lang="ru-RU" sz="2800" b="1" i="1" dirty="0" smtClean="0"/>
          </a:p>
          <a:p>
            <a:pPr algn="just"/>
            <a:r>
              <a:rPr lang="ru-RU" sz="2800" b="1" i="1" dirty="0" smtClean="0"/>
              <a:t>Мои публикации в </a:t>
            </a:r>
            <a:r>
              <a:rPr lang="ru-RU" sz="2800" b="1" dirty="0" smtClean="0"/>
              <a:t>E-library</a:t>
            </a:r>
          </a:p>
          <a:p>
            <a:pPr algn="just"/>
            <a:r>
              <a:rPr lang="ru-RU" sz="2800" b="1" i="1" dirty="0" smtClean="0"/>
              <a:t>Заказ но МБА</a:t>
            </a:r>
          </a:p>
          <a:p>
            <a:pPr algn="just"/>
            <a:r>
              <a:rPr lang="ru-RU" sz="2800" b="1" i="1" dirty="0" smtClean="0"/>
              <a:t>Корзина заказов на кафедрах </a:t>
            </a:r>
          </a:p>
          <a:p>
            <a:pPr algn="just"/>
            <a:r>
              <a:rPr lang="ru-RU" sz="2800" b="1" i="1" dirty="0" smtClean="0"/>
              <a:t>Заявка на приобретение литературы для обеспечения учебного процесса.</a:t>
            </a:r>
          </a:p>
          <a:p>
            <a:pPr algn="just"/>
            <a:r>
              <a:rPr lang="ru-RU" sz="2800" b="1" i="1" dirty="0" smtClean="0"/>
              <a:t>Печать книги по требованию</a:t>
            </a:r>
          </a:p>
          <a:p>
            <a:pPr algn="just"/>
            <a:r>
              <a:rPr lang="ru-RU" sz="2800" b="1" i="1" dirty="0" smtClean="0"/>
              <a:t>Книгообеспеченность</a:t>
            </a:r>
          </a:p>
          <a:p>
            <a:pPr algn="just"/>
            <a:r>
              <a:rPr lang="ru-RU" sz="2800" b="1" i="1" dirty="0" smtClean="0"/>
              <a:t>Статистика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3539" y="2196728"/>
            <a:ext cx="9003580" cy="698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0225707" y="1908696"/>
            <a:ext cx="5544616" cy="936104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10083" y="2700784"/>
            <a:ext cx="3168352" cy="622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595" y="900584"/>
            <a:ext cx="17785976" cy="949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  <a:t>Сервисы личного кабинета</a:t>
            </a:r>
            <a:endParaRPr lang="ru-RU" sz="4000" b="1" dirty="0">
              <a:solidFill>
                <a:srgbClr val="043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651" y="2124720"/>
            <a:ext cx="7712454" cy="684076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/>
              <a:t>Мой формуляр </a:t>
            </a:r>
          </a:p>
          <a:p>
            <a:pPr algn="just"/>
            <a:r>
              <a:rPr lang="ru-RU" sz="2800" b="1" i="1" dirty="0" smtClean="0"/>
              <a:t>История выдачи книг</a:t>
            </a:r>
          </a:p>
          <a:p>
            <a:pPr algn="just"/>
            <a:r>
              <a:rPr lang="ru-RU" sz="2800" b="1" i="1" dirty="0" smtClean="0"/>
              <a:t>Рекомендованная литература </a:t>
            </a:r>
          </a:p>
          <a:p>
            <a:pPr algn="just"/>
            <a:endParaRPr lang="ru-RU" sz="2800" b="1" i="1" dirty="0" smtClean="0"/>
          </a:p>
          <a:p>
            <a:pPr algn="just"/>
            <a:endParaRPr lang="ru-RU" sz="2800" b="1" i="1" dirty="0" smtClean="0"/>
          </a:p>
        </p:txBody>
      </p:sp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411" y="2052712"/>
            <a:ext cx="9433048" cy="611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3" cstate="print"/>
          <a:srcRect l="22831" r="3950" b="29858"/>
          <a:stretch>
            <a:fillRect/>
          </a:stretch>
        </p:blipFill>
        <p:spPr>
          <a:xfrm>
            <a:off x="10225707" y="5725120"/>
            <a:ext cx="731969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8.png"/>
          <p:cNvPicPr>
            <a:picLocks noChangeAspect="1"/>
          </p:cNvPicPr>
          <p:nvPr/>
        </p:nvPicPr>
        <p:blipFill>
          <a:blip r:embed="rId4" cstate="print"/>
          <a:srcRect l="33848"/>
          <a:stretch>
            <a:fillRect/>
          </a:stretch>
        </p:blipFill>
        <p:spPr>
          <a:xfrm>
            <a:off x="2520851" y="4356968"/>
            <a:ext cx="4926769" cy="547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595" y="900584"/>
            <a:ext cx="17785976" cy="949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  <a:t>Сервисы личного кабинета</a:t>
            </a:r>
            <a:endParaRPr lang="ru-RU" sz="4000" b="1" dirty="0">
              <a:solidFill>
                <a:srgbClr val="043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611" y="2196728"/>
            <a:ext cx="7712454" cy="684076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Оформить заказ на издание по МБА</a:t>
            </a:r>
          </a:p>
          <a:p>
            <a:pPr algn="just"/>
            <a:r>
              <a:rPr lang="ru-RU" sz="2400" b="1" i="1" dirty="0" smtClean="0"/>
              <a:t>Проверка работы системой  Антиплагиат</a:t>
            </a:r>
          </a:p>
          <a:p>
            <a:pPr algn="just"/>
            <a:endParaRPr lang="ru-RU" sz="2800" b="1" i="1" dirty="0" smtClean="0"/>
          </a:p>
          <a:p>
            <a:pPr algn="just"/>
            <a:endParaRPr lang="ru-RU" sz="2800" b="1" i="1" dirty="0" smtClean="0"/>
          </a:p>
        </p:txBody>
      </p:sp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99" y="2052712"/>
            <a:ext cx="11485715" cy="788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0.png"/>
          <p:cNvPicPr>
            <a:picLocks noChangeAspect="1"/>
          </p:cNvPicPr>
          <p:nvPr/>
        </p:nvPicPr>
        <p:blipFill>
          <a:blip r:embed="rId3" cstate="print"/>
          <a:srcRect l="23764" b="19285"/>
          <a:stretch>
            <a:fillRect/>
          </a:stretch>
        </p:blipFill>
        <p:spPr>
          <a:xfrm>
            <a:off x="360611" y="5797128"/>
            <a:ext cx="877798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12552"/>
            <a:ext cx="18291175" cy="10212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  <a:t>Образовательные сервисы</a:t>
            </a:r>
            <a:endParaRPr lang="ru-RU" sz="4000" b="1" dirty="0">
              <a:solidFill>
                <a:srgbClr val="043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0651" y="2484760"/>
            <a:ext cx="11809312" cy="25597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sz="3200" b="1" i="1" dirty="0" smtClean="0"/>
              <a:t>тренинги по работе с информационными ресурсами</a:t>
            </a:r>
          </a:p>
          <a:p>
            <a:pPr algn="l"/>
            <a:endParaRPr lang="ru-RU" sz="3200" b="1" i="1" dirty="0" smtClean="0"/>
          </a:p>
        </p:txBody>
      </p:sp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1291" y="4717008"/>
            <a:ext cx="6441184" cy="413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:\Общая (временная)\ИНГЕ\17_05_16\DSC_7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7955" y="1548656"/>
            <a:ext cx="5628990" cy="464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_6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11" y="3780904"/>
            <a:ext cx="6068458" cy="560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0584"/>
            <a:ext cx="18291175" cy="10212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  <a:t>Образовательные сервисы</a:t>
            </a:r>
            <a:endParaRPr lang="ru-RU" sz="4000" b="1" dirty="0">
              <a:solidFill>
                <a:srgbClr val="043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16795" y="1260624"/>
            <a:ext cx="13249472" cy="2559732"/>
          </a:xfrm>
        </p:spPr>
        <p:txBody>
          <a:bodyPr>
            <a:normAutofit/>
          </a:bodyPr>
          <a:lstStyle/>
          <a:p>
            <a:pPr algn="l"/>
            <a:endParaRPr lang="ru-RU" sz="3200" b="1" i="1" dirty="0" smtClean="0"/>
          </a:p>
          <a:p>
            <a:pPr algn="l"/>
            <a:r>
              <a:rPr lang="ru-RU" sz="3200" b="1" i="1" dirty="0" smtClean="0"/>
              <a:t>- центр содействия публикационной активности и академического </a:t>
            </a:r>
            <a:r>
              <a:rPr lang="ru-RU" sz="3200" b="1" i="1" dirty="0" smtClean="0"/>
              <a:t>письма</a:t>
            </a:r>
            <a:endParaRPr lang="ru-RU" sz="2000" dirty="0" smtClean="0"/>
          </a:p>
          <a:p>
            <a:pPr algn="l"/>
            <a:endParaRPr lang="ru-RU" sz="2000" dirty="0"/>
          </a:p>
        </p:txBody>
      </p:sp>
      <p:pic>
        <p:nvPicPr>
          <p:cNvPr id="6" name="Рисунок 5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9043" y="3564880"/>
            <a:ext cx="7742405" cy="591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1931" y="2844800"/>
            <a:ext cx="5819223" cy="576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6595" y="3060824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Главная цель деятельности Центра – повышение публикационной активности студентов, аспирантов, докторантов и научно-педагогических работников (НПР) СФУ.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udsport2012.ru/files/photos/Bib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147" y="1764680"/>
            <a:ext cx="8389100" cy="558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952899" y="7813352"/>
            <a:ext cx="12169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Научная библиотека Сибирского федерального университета</a:t>
            </a:r>
          </a:p>
          <a:p>
            <a:pPr algn="ctr"/>
            <a:r>
              <a:rPr lang="en-US" sz="2800" dirty="0" smtClean="0">
                <a:hlinkClick r:id="rId3"/>
              </a:rPr>
              <a:t>bik@sfu-kras.ru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219966"/>
            <a:ext cx="18291175" cy="1021272"/>
          </a:xfrm>
          <a:prstGeom prst="rect">
            <a:avLst/>
          </a:prstGeom>
        </p:spPr>
        <p:txBody>
          <a:bodyPr vert="horz" lIns="163367" tIns="81683" rIns="163367" bIns="81683" rtlCol="0" anchor="ctr">
            <a:normAutofit/>
          </a:bodyPr>
          <a:lstStyle/>
          <a:p>
            <a:pPr marL="0" marR="0" lvl="0" indent="0" algn="ctr" defTabSz="16336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431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udsport2012.ru/files/photos/Bib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3939" y="1044600"/>
            <a:ext cx="5364764" cy="357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219966"/>
            <a:ext cx="18291175" cy="1021272"/>
          </a:xfrm>
          <a:prstGeom prst="rect">
            <a:avLst/>
          </a:prstGeom>
        </p:spPr>
        <p:txBody>
          <a:bodyPr vert="horz" lIns="163367" tIns="81683" rIns="163367" bIns="81683" rtlCol="0" anchor="ctr">
            <a:normAutofit/>
          </a:bodyPr>
          <a:lstStyle/>
          <a:p>
            <a:pPr marL="0" marR="0" lvl="0" indent="0" algn="ctr" defTabSz="16336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431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43" y="1548656"/>
            <a:ext cx="115932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I </a:t>
            </a:r>
            <a:r>
              <a:rPr lang="ru-RU" b="1" dirty="0" smtClean="0"/>
              <a:t>Международная научная </a:t>
            </a:r>
            <a:r>
              <a:rPr lang="ru-RU" b="1" dirty="0" smtClean="0"/>
              <a:t>конференция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«Информатизация </a:t>
            </a:r>
            <a:r>
              <a:rPr lang="ru-RU" b="1" dirty="0" smtClean="0">
                <a:solidFill>
                  <a:srgbClr val="002060"/>
                </a:solidFill>
              </a:rPr>
              <a:t>образования и методика электронного </a:t>
            </a:r>
            <a:r>
              <a:rPr lang="ru-RU" b="1" dirty="0" smtClean="0">
                <a:solidFill>
                  <a:srgbClr val="002060"/>
                </a:solidFill>
              </a:rPr>
              <a:t>обучения»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dirty="0" smtClean="0"/>
              <a:t> </a:t>
            </a:r>
            <a:r>
              <a:rPr lang="ru-RU" dirty="0" smtClean="0"/>
              <a:t>в рамках IV Международного научно-образовательного форума «Человек, семья и общество: история и перспективы развития</a:t>
            </a:r>
            <a:r>
              <a:rPr lang="ru-RU" dirty="0" smtClean="0"/>
              <a:t>»</a:t>
            </a:r>
          </a:p>
          <a:p>
            <a:pPr fontAlgn="base"/>
            <a:endParaRPr lang="ru-RU" b="1" dirty="0" smtClean="0"/>
          </a:p>
          <a:p>
            <a:pPr fontAlgn="base"/>
            <a:r>
              <a:rPr lang="ru-RU" dirty="0" smtClean="0"/>
              <a:t>Секция «</a:t>
            </a:r>
            <a:r>
              <a:rPr lang="ru-RU" dirty="0" smtClean="0"/>
              <a:t>Цифровые образовательные ресурсы и библиотечные </a:t>
            </a:r>
            <a:r>
              <a:rPr lang="ru-RU" dirty="0" smtClean="0"/>
              <a:t>смарт-системы»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27 </a:t>
            </a:r>
            <a:r>
              <a:rPr lang="ru-RU" dirty="0" smtClean="0"/>
              <a:t>сентября 2016 г. – 30 сентября 2016 г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Регистрация до 20 мая 2016 г.</a:t>
            </a:r>
            <a:endParaRPr lang="ru-RU" dirty="0" smtClean="0"/>
          </a:p>
          <a:p>
            <a:pPr fontAlgn="base"/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202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Информационно-образовательные сервисы Научной библиотеки СФУ</vt:lpstr>
      <vt:lpstr>Слайд 2</vt:lpstr>
      <vt:lpstr>Сервисы личного кабинета</vt:lpstr>
      <vt:lpstr>Сервисы личного кабинета</vt:lpstr>
      <vt:lpstr>Сервисы личного кабинета</vt:lpstr>
      <vt:lpstr>Образовательные сервисы</vt:lpstr>
      <vt:lpstr>Образовательные сервисы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ВАШЕГО СЛАЙДА</dc:title>
  <dc:creator>Мария</dc:creator>
  <cp:lastModifiedBy>kkazanceva</cp:lastModifiedBy>
  <cp:revision>68</cp:revision>
  <dcterms:created xsi:type="dcterms:W3CDTF">2016-02-19T04:26:03Z</dcterms:created>
  <dcterms:modified xsi:type="dcterms:W3CDTF">2016-05-18T07:32:59Z</dcterms:modified>
</cp:coreProperties>
</file>