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70" r:id="rId12"/>
    <p:sldId id="259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009999"/>
    <a:srgbClr val="004E8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128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Посещения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765</c:v>
                </c:pt>
                <c:pt idx="1">
                  <c:v>1370</c:v>
                </c:pt>
                <c:pt idx="2">
                  <c:v>3308</c:v>
                </c:pt>
                <c:pt idx="3">
                  <c:v>6042</c:v>
                </c:pt>
                <c:pt idx="4">
                  <c:v>2258</c:v>
                </c:pt>
                <c:pt idx="5">
                  <c:v>1938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Просмотры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175</c:v>
                </c:pt>
                <c:pt idx="1">
                  <c:v>205</c:v>
                </c:pt>
                <c:pt idx="2">
                  <c:v>881</c:v>
                </c:pt>
                <c:pt idx="3">
                  <c:v>1601</c:v>
                </c:pt>
                <c:pt idx="4">
                  <c:v>874</c:v>
                </c:pt>
                <c:pt idx="5">
                  <c:v>3151</c:v>
                </c:pt>
              </c:numCache>
            </c:numRef>
          </c:val>
        </c:ser>
        <c:shape val="cylinder"/>
        <c:axId val="48902144"/>
        <c:axId val="48903680"/>
        <c:axId val="0"/>
      </c:bar3DChart>
      <c:catAx>
        <c:axId val="48902144"/>
        <c:scaling>
          <c:orientation val="minMax"/>
        </c:scaling>
        <c:axPos val="b"/>
        <c:numFmt formatCode="General" sourceLinked="1"/>
        <c:tickLblPos val="nextTo"/>
        <c:crossAx val="48903680"/>
        <c:crosses val="autoZero"/>
        <c:auto val="1"/>
        <c:lblAlgn val="ctr"/>
        <c:lblOffset val="100"/>
      </c:catAx>
      <c:valAx>
        <c:axId val="48903680"/>
        <c:scaling>
          <c:orientation val="minMax"/>
        </c:scaling>
        <c:axPos val="l"/>
        <c:majorGridlines/>
        <c:numFmt formatCode="General" sourceLinked="1"/>
        <c:tickLblPos val="nextTo"/>
        <c:crossAx val="4890214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6BFBD7D-E33E-4C3B-9CF9-92CBD1448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25747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425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631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6657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6110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404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3734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183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3843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799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4F6E9-F504-4B0B-9B08-16782E9464A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935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75E9287-DE1D-4CAE-8BFB-2F33F21EE20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F6E9-F504-4B0B-9B08-16782E9464A5}" type="datetimeFigureOut">
              <a:rPr lang="en-US" smtClean="0"/>
              <a:pPr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E3C7B-0734-4C1F-B53A-8ABB5D3750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026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3A12EE-09C4-4FFC-90D4-8FF99DC650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37995"/>
            <a:ext cx="7772400" cy="422485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E8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МЭБ как элемент электронной информационно-образовательной среды </a:t>
            </a:r>
            <a:br>
              <a:rPr lang="ru-RU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E8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4E8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ОмГПУ</a:t>
            </a:r>
            <a:endParaRPr lang="en-US" b="1" dirty="0">
              <a:ln w="9525">
                <a:solidFill>
                  <a:schemeClr val="bg1"/>
                </a:solidFill>
                <a:prstDash val="solid"/>
              </a:ln>
              <a:solidFill>
                <a:srgbClr val="004E8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589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Информирование первокурсников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2021-12-13_14-20-3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45321"/>
            <a:ext cx="5921885" cy="4351338"/>
          </a:xfrm>
        </p:spPr>
      </p:pic>
      <p:pic>
        <p:nvPicPr>
          <p:cNvPr id="5" name="Рисунок 4" descr="2021-12-13_14-22-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7811" y="2084499"/>
            <a:ext cx="3609975" cy="53530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Пополнение ЭБ </a:t>
            </a:r>
            <a:r>
              <a:rPr lang="ru-RU" dirty="0" err="1" smtClean="0">
                <a:solidFill>
                  <a:srgbClr val="0070C0"/>
                </a:solidFill>
              </a:rPr>
              <a:t>ОмГПУ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Передача электронных аналогов произведений из Издательства </a:t>
            </a:r>
            <a:r>
              <a:rPr lang="ru-RU" dirty="0" err="1" smtClean="0"/>
              <a:t>ОмГПУ</a:t>
            </a:r>
            <a:endParaRPr lang="ru-RU" dirty="0" smtClean="0"/>
          </a:p>
          <a:p>
            <a:r>
              <a:rPr lang="ru-RU" dirty="0" smtClean="0"/>
              <a:t>Инициативные документы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000" dirty="0" smtClean="0"/>
              <a:t>    Положение о порядке опубликования научных и учебных изданий в </a:t>
            </a:r>
            <a:r>
              <a:rPr lang="ru-RU" sz="2000" dirty="0" err="1" smtClean="0"/>
              <a:t>ОмГПУ</a:t>
            </a:r>
            <a:r>
              <a:rPr lang="ru-RU" sz="2000" dirty="0" smtClean="0"/>
              <a:t> (утв. Решением ученого совета </a:t>
            </a:r>
            <a:r>
              <a:rPr lang="ru-RU" sz="2000" dirty="0" err="1" smtClean="0"/>
              <a:t>ОмГПУ</a:t>
            </a:r>
            <a:r>
              <a:rPr lang="ru-RU" sz="2000" dirty="0" smtClean="0"/>
              <a:t> от 04.04.2016 №01-02/12)</a:t>
            </a:r>
          </a:p>
          <a:p>
            <a:pPr>
              <a:buNone/>
            </a:pPr>
            <a:r>
              <a:rPr lang="ru-RU" sz="2000" smtClean="0"/>
              <a:t>    Положение </a:t>
            </a:r>
            <a:r>
              <a:rPr lang="ru-RU" sz="2000" dirty="0" smtClean="0"/>
              <a:t>об Электронной библиотеке </a:t>
            </a:r>
            <a:r>
              <a:rPr lang="ru-RU" sz="2000" dirty="0" err="1" smtClean="0"/>
              <a:t>ОмГПУ</a:t>
            </a:r>
            <a:r>
              <a:rPr lang="ru-RU" sz="2000" dirty="0" smtClean="0"/>
              <a:t> (приказ №01-04/231-14 от 30.09.2013)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Статистика </a:t>
            </a:r>
            <a:r>
              <a:rPr lang="ru-RU" dirty="0" err="1" smtClean="0">
                <a:solidFill>
                  <a:srgbClr val="0070C0"/>
                </a:solidFill>
              </a:rPr>
              <a:t>ОмГПУ</a:t>
            </a:r>
            <a:r>
              <a:rPr lang="ru-RU" dirty="0" smtClean="0">
                <a:solidFill>
                  <a:srgbClr val="0070C0"/>
                </a:solidFill>
              </a:rPr>
              <a:t> в МЭБ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76447" y="1446028"/>
          <a:ext cx="8612371" cy="4997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180" y="1577238"/>
            <a:ext cx="7886700" cy="1325563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70C0"/>
                </a:solidFill>
              </a:rPr>
              <a:t>Благодарю за внимание и сотрудничество!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3211033"/>
            <a:ext cx="7494624" cy="12759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i="1" dirty="0" smtClean="0">
                <a:solidFill>
                  <a:srgbClr val="00B0F0"/>
                </a:solidFill>
              </a:rPr>
              <a:t>Всем успехов  в наступающем году!</a:t>
            </a:r>
            <a:endParaRPr lang="ru-RU" sz="36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МЭБ – </a:t>
            </a:r>
            <a:r>
              <a:rPr lang="ru-RU" dirty="0" err="1" smtClean="0">
                <a:solidFill>
                  <a:srgbClr val="0070C0"/>
                </a:solidFill>
              </a:rPr>
              <a:t>ОмГПУ</a:t>
            </a:r>
            <a:r>
              <a:rPr lang="ru-RU" dirty="0" smtClean="0">
                <a:solidFill>
                  <a:srgbClr val="0070C0"/>
                </a:solidFill>
              </a:rPr>
              <a:t>: сотрудничество с 2013 года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2021-12-10_16-40-0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201" y="1612975"/>
            <a:ext cx="4153924" cy="4351338"/>
          </a:xfrm>
        </p:spPr>
      </p:pic>
      <p:pic>
        <p:nvPicPr>
          <p:cNvPr id="5" name="Рисунок 4" descr="2021-12-10_16-36-4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845" y="2404414"/>
            <a:ext cx="5320155" cy="5328778"/>
          </a:xfrm>
          <a:prstGeom prst="rect">
            <a:avLst/>
          </a:prstGeom>
        </p:spPr>
      </p:pic>
      <p:pic>
        <p:nvPicPr>
          <p:cNvPr id="6" name="Рисунок 5" descr="2021-12-10_16-42-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096" y="4425470"/>
            <a:ext cx="5562600" cy="5800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51B6C0-EDC6-4AC0-BBC7-2536E378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6582" y="365126"/>
            <a:ext cx="6538768" cy="67858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Продвижение ресурса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65292163-1101-4350-8EC7-9542CA3CAD88}"/>
              </a:ext>
            </a:extLst>
          </p:cNvPr>
          <p:cNvGrpSpPr>
            <a:grpSpLocks/>
          </p:cNvGrpSpPr>
          <p:nvPr/>
        </p:nvGrpSpPr>
        <p:grpSpPr bwMode="auto">
          <a:xfrm>
            <a:off x="1976582" y="4399252"/>
            <a:ext cx="6899279" cy="555625"/>
            <a:chOff x="1248" y="1440"/>
            <a:chExt cx="4346" cy="350"/>
          </a:xfrm>
        </p:grpSpPr>
        <p:sp>
          <p:nvSpPr>
            <p:cNvPr id="5" name="Line 3">
              <a:extLst>
                <a:ext uri="{FF2B5EF4-FFF2-40B4-BE49-F238E27FC236}">
                  <a16:creationId xmlns="" xmlns:a16="http://schemas.microsoft.com/office/drawing/2014/main" id="{FB6C66C9-349D-4FAF-B2FB-FCA04D18D693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="" xmlns:a16="http://schemas.microsoft.com/office/drawing/2014/main" id="{265570AD-7CE0-4CDF-8AA7-1AE4290A6A5C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="" xmlns:a16="http://schemas.microsoft.com/office/drawing/2014/main" id="{F59CB788-7C3E-4C50-8DC9-40AD7F35B3F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36" y="1440"/>
              <a:ext cx="375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70C0"/>
                  </a:solidFill>
                </a:rPr>
                <a:t>Включение в ЭИОС вуза, в обеспеченность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="" xmlns:a16="http://schemas.microsoft.com/office/drawing/2014/main" id="{FCBFF379-E3E2-4461-A56F-9D7DFDFA687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="" xmlns:a16="http://schemas.microsoft.com/office/drawing/2014/main" id="{632990C1-BB5E-4CE9-ABE7-448AFECE8090}"/>
              </a:ext>
            </a:extLst>
          </p:cNvPr>
          <p:cNvGrpSpPr>
            <a:grpSpLocks/>
          </p:cNvGrpSpPr>
          <p:nvPr/>
        </p:nvGrpSpPr>
        <p:grpSpPr bwMode="auto">
          <a:xfrm>
            <a:off x="1976582" y="1884652"/>
            <a:ext cx="5105400" cy="555625"/>
            <a:chOff x="1248" y="2030"/>
            <a:chExt cx="3216" cy="350"/>
          </a:xfrm>
        </p:grpSpPr>
        <p:sp>
          <p:nvSpPr>
            <p:cNvPr id="10" name="Line 8">
              <a:extLst>
                <a:ext uri="{FF2B5EF4-FFF2-40B4-BE49-F238E27FC236}">
                  <a16:creationId xmlns="" xmlns:a16="http://schemas.microsoft.com/office/drawing/2014/main" id="{9FE75B3D-61AB-4432-B581-97A89E0D32D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="" xmlns:a16="http://schemas.microsoft.com/office/drawing/2014/main" id="{B4B2649F-4536-4EC1-A678-DD7B94D397FE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="" xmlns:a16="http://schemas.microsoft.com/office/drawing/2014/main" id="{5FE51BF2-C84B-48EA-8C6F-B088956FF1B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47" y="2072"/>
              <a:ext cx="259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70C0"/>
                  </a:solidFill>
                </a:rPr>
                <a:t>Оповещение о новом ресурсе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="" xmlns:a16="http://schemas.microsoft.com/office/drawing/2014/main" id="{C8ABD1A6-ADCF-42AF-9E8A-3B6F541604D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="" xmlns:a16="http://schemas.microsoft.com/office/drawing/2014/main" id="{ED909E2E-ED57-48EF-8B82-0B8A4A70A2C0}"/>
              </a:ext>
            </a:extLst>
          </p:cNvPr>
          <p:cNvGrpSpPr>
            <a:grpSpLocks/>
          </p:cNvGrpSpPr>
          <p:nvPr/>
        </p:nvGrpSpPr>
        <p:grpSpPr bwMode="auto">
          <a:xfrm>
            <a:off x="1976582" y="2722852"/>
            <a:ext cx="6189669" cy="555625"/>
            <a:chOff x="1248" y="2640"/>
            <a:chExt cx="3899" cy="350"/>
          </a:xfrm>
        </p:grpSpPr>
        <p:sp>
          <p:nvSpPr>
            <p:cNvPr id="15" name="Line 13">
              <a:extLst>
                <a:ext uri="{FF2B5EF4-FFF2-40B4-BE49-F238E27FC236}">
                  <a16:creationId xmlns="" xmlns:a16="http://schemas.microsoft.com/office/drawing/2014/main" id="{57EEA3E2-B32A-4B61-83D8-6A39F4F5235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="" xmlns:a16="http://schemas.microsoft.com/office/drawing/2014/main" id="{19960590-374A-47E8-91DF-2E54003F822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="" xmlns:a16="http://schemas.microsoft.com/office/drawing/2014/main" id="{490E220D-8010-4924-A8D4-E2CDFC3F8C2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05" y="2665"/>
              <a:ext cx="334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70C0"/>
                  </a:solidFill>
                </a:rPr>
                <a:t>Логотип и ссылка на сайте библиотеки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="" xmlns:a16="http://schemas.microsoft.com/office/drawing/2014/main" id="{7BF1EF27-AFF1-4DE5-B2B9-3EADF784926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="" xmlns:a16="http://schemas.microsoft.com/office/drawing/2014/main" id="{D4A41851-B584-4174-974F-514B426A4A90}"/>
              </a:ext>
            </a:extLst>
          </p:cNvPr>
          <p:cNvGrpSpPr>
            <a:grpSpLocks/>
          </p:cNvGrpSpPr>
          <p:nvPr/>
        </p:nvGrpSpPr>
        <p:grpSpPr bwMode="auto">
          <a:xfrm>
            <a:off x="1976582" y="3561052"/>
            <a:ext cx="6278565" cy="555625"/>
            <a:chOff x="1248" y="3230"/>
            <a:chExt cx="3955" cy="350"/>
          </a:xfrm>
        </p:grpSpPr>
        <p:sp>
          <p:nvSpPr>
            <p:cNvPr id="20" name="Line 18">
              <a:extLst>
                <a:ext uri="{FF2B5EF4-FFF2-40B4-BE49-F238E27FC236}">
                  <a16:creationId xmlns="" xmlns:a16="http://schemas.microsoft.com/office/drawing/2014/main" id="{8DA58C34-4C8C-4C52-BEE1-A747A917003D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="" xmlns:a16="http://schemas.microsoft.com/office/drawing/2014/main" id="{F8328007-73D0-4888-9CDC-A7409995F540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="" xmlns:a16="http://schemas.microsoft.com/office/drawing/2014/main" id="{AB930EE5-F79B-4EC3-8D0C-496B94AE522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20" y="3247"/>
              <a:ext cx="338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70C0"/>
                  </a:solidFill>
                </a:rPr>
                <a:t>Отдельная база Электронного каталога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23" name="Text Box 21">
              <a:extLst>
                <a:ext uri="{FF2B5EF4-FFF2-40B4-BE49-F238E27FC236}">
                  <a16:creationId xmlns="" xmlns:a16="http://schemas.microsoft.com/office/drawing/2014/main" id="{8178048B-139F-4440-908D-ABD04215F15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="" xmlns:a16="http://schemas.microsoft.com/office/drawing/2014/main" id="{A6A6B555-AB00-41AB-804B-62ABFC9493E1}"/>
              </a:ext>
            </a:extLst>
          </p:cNvPr>
          <p:cNvGrpSpPr>
            <a:grpSpLocks/>
          </p:cNvGrpSpPr>
          <p:nvPr/>
        </p:nvGrpSpPr>
        <p:grpSpPr bwMode="auto">
          <a:xfrm>
            <a:off x="1976582" y="5246980"/>
            <a:ext cx="6756405" cy="830263"/>
            <a:chOff x="1248" y="3222"/>
            <a:chExt cx="4256" cy="523"/>
          </a:xfrm>
        </p:grpSpPr>
        <p:sp>
          <p:nvSpPr>
            <p:cNvPr id="25" name="Line 23">
              <a:extLst>
                <a:ext uri="{FF2B5EF4-FFF2-40B4-BE49-F238E27FC236}">
                  <a16:creationId xmlns="" xmlns:a16="http://schemas.microsoft.com/office/drawing/2014/main" id="{9FC40454-0A66-4EFA-9B7E-53094985A98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>
              <a:extLst>
                <a:ext uri="{FF2B5EF4-FFF2-40B4-BE49-F238E27FC236}">
                  <a16:creationId xmlns="" xmlns:a16="http://schemas.microsoft.com/office/drawing/2014/main" id="{536AB05C-5FF3-4AE1-B6AA-BF21CCD82BD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Text Box 25">
              <a:extLst>
                <a:ext uri="{FF2B5EF4-FFF2-40B4-BE49-F238E27FC236}">
                  <a16:creationId xmlns="" xmlns:a16="http://schemas.microsoft.com/office/drawing/2014/main" id="{9ED30BA8-57CF-4ADA-9EE1-5196C10FEB0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44" y="3222"/>
              <a:ext cx="366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70C0"/>
                  </a:solidFill>
                </a:rPr>
                <a:t>Обязательное информирование первокурсников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  <p:sp>
          <p:nvSpPr>
            <p:cNvPr id="28" name="Text Box 26">
              <a:extLst>
                <a:ext uri="{FF2B5EF4-FFF2-40B4-BE49-F238E27FC236}">
                  <a16:creationId xmlns="" xmlns:a16="http://schemas.microsoft.com/office/drawing/2014/main" id="{6F744514-BA1E-426F-8262-72E9F75BE39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3203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365126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Оповещение о новом ресурсе на сайте вуза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и на сайте библиотеки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2021-12-13_12-58-1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226" y="1912482"/>
            <a:ext cx="6279553" cy="4351338"/>
          </a:xfrm>
        </p:spPr>
      </p:pic>
      <p:pic>
        <p:nvPicPr>
          <p:cNvPr id="6" name="Рисунок 5" descr="2021-12-13_13-08-4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537" y="4302201"/>
            <a:ext cx="7248525" cy="3209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Логотип на сайте библиотеки, отдельная база ЭК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2021-12-13_13-16-3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250" y="1527914"/>
            <a:ext cx="3733508" cy="4924368"/>
          </a:xfrm>
        </p:spPr>
      </p:pic>
      <p:pic>
        <p:nvPicPr>
          <p:cNvPr id="6" name="Рисунок 5" descr="2021-12-13_13-18-3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697" y="2033256"/>
            <a:ext cx="6054121" cy="4420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Элемент ЭИОС вуза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2021-12-13_13-34-0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831" y="1413420"/>
            <a:ext cx="6452634" cy="2459986"/>
          </a:xfrm>
        </p:spPr>
      </p:pic>
      <p:pic>
        <p:nvPicPr>
          <p:cNvPr id="5" name="Рисунок 4" descr="2021-12-13_13-33-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81" y="3822405"/>
            <a:ext cx="6418853" cy="4237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Полезные ссылки на сайте библиотеки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2021-12-13_13-31-3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3101" y="1825625"/>
            <a:ext cx="6377798" cy="4351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Ресурс в Конструкторе РПД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2021-12-13_13-46-3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634" y="1552354"/>
            <a:ext cx="8064896" cy="48372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МЭБ в </a:t>
            </a:r>
            <a:r>
              <a:rPr lang="ru-RU" dirty="0" err="1" smtClean="0">
                <a:solidFill>
                  <a:srgbClr val="0070C0"/>
                </a:solidFill>
              </a:rPr>
              <a:t>книгообеспеченности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2021-12-13_13-55-1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0242" y="1286664"/>
            <a:ext cx="8335925" cy="52842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345</TotalTime>
  <Words>141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МЭБ как элемент электронной информационно-образовательной среды  ОмГПУ</vt:lpstr>
      <vt:lpstr>МЭБ – ОмГПУ: сотрудничество с 2013 года</vt:lpstr>
      <vt:lpstr>Продвижение ресурса</vt:lpstr>
      <vt:lpstr>Оповещение о новом ресурсе на сайте вуза  и на сайте библиотеки</vt:lpstr>
      <vt:lpstr>Логотип на сайте библиотеки, отдельная база ЭК</vt:lpstr>
      <vt:lpstr>Элемент ЭИОС вуза</vt:lpstr>
      <vt:lpstr>Полезные ссылки на сайте библиотеки</vt:lpstr>
      <vt:lpstr>Ресурс в Конструкторе РПД</vt:lpstr>
      <vt:lpstr>МЭБ в книгообеспеченности</vt:lpstr>
      <vt:lpstr>Информирование первокурсников</vt:lpstr>
      <vt:lpstr>Пополнение ЭБ ОмГПУ</vt:lpstr>
      <vt:lpstr>Статистика ОмГПУ в МЭБ</vt:lpstr>
      <vt:lpstr>Благодарю за внимание и сотрудничество!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C1153-1</cp:lastModifiedBy>
  <cp:revision>45</cp:revision>
  <dcterms:created xsi:type="dcterms:W3CDTF">2020-10-04T11:07:06Z</dcterms:created>
  <dcterms:modified xsi:type="dcterms:W3CDTF">2021-12-13T09:33:15Z</dcterms:modified>
</cp:coreProperties>
</file>