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73" r:id="rId3"/>
    <p:sldId id="272" r:id="rId4"/>
    <p:sldId id="284" r:id="rId5"/>
    <p:sldId id="270" r:id="rId6"/>
    <p:sldId id="274" r:id="rId7"/>
    <p:sldId id="276" r:id="rId8"/>
    <p:sldId id="269" r:id="rId9"/>
    <p:sldId id="263" r:id="rId10"/>
    <p:sldId id="278" r:id="rId11"/>
    <p:sldId id="261" r:id="rId12"/>
    <p:sldId id="258" r:id="rId13"/>
    <p:sldId id="260" r:id="rId14"/>
    <p:sldId id="265" r:id="rId15"/>
    <p:sldId id="266" r:id="rId16"/>
    <p:sldId id="259" r:id="rId17"/>
    <p:sldId id="275" r:id="rId18"/>
    <p:sldId id="283" r:id="rId19"/>
    <p:sldId id="257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7671" autoAdjust="0"/>
  </p:normalViewPr>
  <p:slideViewPr>
    <p:cSldViewPr>
      <p:cViewPr varScale="1">
        <p:scale>
          <a:sx n="77" d="100"/>
          <a:sy n="77" d="100"/>
        </p:scale>
        <p:origin x="-89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1A117-6484-44C1-A8E2-279ADE9CCC08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F0E5A-2E5C-45C6-B9F8-533E4373C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Библиотека НГТУ делает очередной шаг в направлении автоматизации– внедряет в свою работу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RFID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-технологии.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Переход на новые технологии происходит поэтапно.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F0E5A-2E5C-45C6-B9F8-533E4373CAF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напольных и 2 настольные станции самообслуживания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F0E5A-2E5C-45C6-B9F8-533E4373CAF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F0E5A-2E5C-45C6-B9F8-533E4373CAF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Библиотека переживает довольно сложный период. Внедрение новых технологий совпало с переездом в новое здание.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Оклейка и программирование меток будет происходить в новом помещении. Первая пробная партия книг – часть массовки для первокурсников, уже оклеена метками.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F0E5A-2E5C-45C6-B9F8-533E4373CAF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Оформление выдачи осуществляется читателем самостоятельно. Доступно одновременное оформление выдачи нескольких изданий. Деактивация </a:t>
            </a:r>
            <a:r>
              <a:rPr lang="ru-RU" sz="1200" dirty="0" err="1" smtClean="0"/>
              <a:t>противокражной</a:t>
            </a:r>
            <a:r>
              <a:rPr lang="ru-RU" sz="1200" dirty="0" smtClean="0"/>
              <a:t> функции осуществляется автоматически в процессе считывания информации с метки и оформления выдачи за одну операцию и только для книг, выдаваемых за пределы Библиотеки. Также поддерживается функция контроля количества заказываемых документов, документов на руках и наличия задолженности.</a:t>
            </a:r>
          </a:p>
          <a:p>
            <a:r>
              <a:rPr lang="ru-RU" sz="1200" dirty="0" smtClean="0"/>
              <a:t>На станции самостоятельного обслуживания пользователей доступны функции самостоятельного продления срока пользования документами и информирования пользователя о количестве и состав книг на руках, требуемом сроке возврата, наличии задолженности (личный кабинет) и информации о заказах. Интерфейс станции обеспечивает взаимодействие с </a:t>
            </a:r>
            <a:r>
              <a:rPr lang="ru-RU" sz="1200" dirty="0" err="1" smtClean="0"/>
              <a:t>интернет-порталом</a:t>
            </a:r>
            <a:r>
              <a:rPr lang="ru-RU" sz="1200" dirty="0" smtClean="0"/>
              <a:t> библиотеки и социальными сетями для продвижения мероприятий и фонда библиотеки.</a:t>
            </a:r>
          </a:p>
          <a:p>
            <a:r>
              <a:rPr lang="ru-RU" sz="1200" dirty="0" smtClean="0"/>
              <a:t>Операция книговыдачи сопровождается одновременной генерации квитанции в виде чека для печати или отправки на электронную почту читателя. При оформлении выдачи/возврата нескольких изданий на квитанцию выводится общий список изданий в виде краткого библиографического описания, а также идентификаторов экземпляров выдаваемых / возвращаемых документов. На квитанции указывается срок пользования документом, фиксироваться данные пользователя и время проведении операции.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F0E5A-2E5C-45C6-B9F8-533E4373CAF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Началом работы с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RFID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была  реализация проекта "Открытая библиотека": внедрение систем автоматизации на основе RFID-технологий для студентов Института социальной реабилитации НГТУ."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F0E5A-2E5C-45C6-B9F8-533E4373CAF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 проекта - организация доступной информационной образовательной среды для студентов с ограниченными физическими возможностями.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ИСТР учатся студенты с  проблемами по слуху, зрению, опорно-двигательному аппарату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F0E5A-2E5C-45C6-B9F8-533E4373CAF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течение полутора месяцев 28000 книг фонда подразделения были оклеены метками и метки запрограммированы.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Относительно быстрому процессу маркировки фонда способствовало то, что на книгах уже были наклеены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штрихкоды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и поставщиком аппаратно-программного комплекса  была предоставлена программа, позволяющая записать в RFID- метку сканированный с книги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штрихкод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некоторые постоянные для библиотеки данные. Связь с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VIRTUA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настроена по значению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штрихкода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поэтому в записях экземпляров 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VIRTUA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 пришлось делать никаких изменений. Оклейка и запись информации в метки   производилось в фонде непосредственно у полок с помощью ноутбука, к которому  подключены сканер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штрихкодов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RFID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-станция программирования.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F0E5A-2E5C-45C6-B9F8-533E4373CAF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Сейчас в данном подразделении  обеспечен  свободный доступ к фондам, внедрена система самообслуживания читателей.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Читатели, имеющие проблемы со слухом, смогут обойтись в стенах библиотеки без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сурдопереводчика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самостоятельно найти нужные книги и оформить себе книговыдачу через  станции самообслуживания. Для удобства работы людей с ограниченными возможностями был выбран вариант станции самообслуживания, которая  с помощью нажатия на кнопки настраиваться по высоте.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F0E5A-2E5C-45C6-B9F8-533E4373CAF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Люди со слабым зрением могут настроить  размер выводимого текста на экране, причем выбранная настройка сохраняется и для последующих сеансов работы данного пользователя.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F0E5A-2E5C-45C6-B9F8-533E4373CAF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Защитные ворота сигнализируют о попытках несанкционированного выноса документов. Имеется звуковая и световая сигнализация. На экране библиотекаря сразу появляется список книг, которые пытались вынести без оформления книговыдачи.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F0E5A-2E5C-45C6-B9F8-533E4373CAF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настоящее время библиотека приступила к реализации следующего  этапа:  внедрению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RFID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технологий в работу всех подразделений.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конце 2015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начале 2016 года приобретено 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установлено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оборудование для оснащения нового здания библиотеки.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F0E5A-2E5C-45C6-B9F8-533E4373CAF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двое ворот по одному проходу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F0E5A-2E5C-45C6-B9F8-533E4373CAF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4AAB71B-AA60-41F7-8F34-5363D192337E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F48846D-8EEC-4FA0-ADF4-D6FD92F8D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AB71B-AA60-41F7-8F34-5363D192337E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8846D-8EEC-4FA0-ADF4-D6FD92F8D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AB71B-AA60-41F7-8F34-5363D192337E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8846D-8EEC-4FA0-ADF4-D6FD92F8D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AB71B-AA60-41F7-8F34-5363D192337E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8846D-8EEC-4FA0-ADF4-D6FD92F8D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AB71B-AA60-41F7-8F34-5363D192337E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8846D-8EEC-4FA0-ADF4-D6FD92F8D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AB71B-AA60-41F7-8F34-5363D192337E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8846D-8EEC-4FA0-ADF4-D6FD92F8D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4AAB71B-AA60-41F7-8F34-5363D192337E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F48846D-8EEC-4FA0-ADF4-D6FD92F8DA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4AAB71B-AA60-41F7-8F34-5363D192337E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F48846D-8EEC-4FA0-ADF4-D6FD92F8D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AB71B-AA60-41F7-8F34-5363D192337E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8846D-8EEC-4FA0-ADF4-D6FD92F8D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AB71B-AA60-41F7-8F34-5363D192337E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8846D-8EEC-4FA0-ADF4-D6FD92F8D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AB71B-AA60-41F7-8F34-5363D192337E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8846D-8EEC-4FA0-ADF4-D6FD92F8D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4AAB71B-AA60-41F7-8F34-5363D192337E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F48846D-8EEC-4FA0-ADF4-D6FD92F8D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Новая библиотека.jpg"/>
          <p:cNvPicPr>
            <a:picLocks noChangeAspect="1"/>
          </p:cNvPicPr>
          <p:nvPr/>
        </p:nvPicPr>
        <p:blipFill>
          <a:blip r:embed="rId3">
            <a:lum bright="14000" contrast="30000"/>
          </a:blip>
          <a:srcRect r="-4296"/>
          <a:stretch>
            <a:fillRect/>
          </a:stretch>
        </p:blipFill>
        <p:spPr>
          <a:xfrm>
            <a:off x="142844" y="1351662"/>
            <a:ext cx="8786874" cy="4738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Внедрение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RFID-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технологий в библиотеке НГТУ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5929322" y="5946787"/>
            <a:ext cx="2900354" cy="91121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Г.А. Кейглер</a:t>
            </a:r>
          </a:p>
          <a:p>
            <a:pPr algn="r"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Galina@library.nstu.ru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482" name="AutoShape 2" descr="https://mail.ngs.ru/Session/199420-YjzfPr8qAC3EC8AWXu4l-jizauxv/MessagePart/INBOX/15837-02-B/20160513_120453_resize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анции2_ворота1.JPG"/>
          <p:cNvPicPr>
            <a:picLocks noChangeAspect="1"/>
          </p:cNvPicPr>
          <p:nvPr/>
        </p:nvPicPr>
        <p:blipFill>
          <a:blip r:embed="rId3"/>
          <a:srcRect t="12242" r="8882" b="-605"/>
          <a:stretch>
            <a:fillRect/>
          </a:stretch>
        </p:blipFill>
        <p:spPr>
          <a:xfrm>
            <a:off x="285720" y="1633770"/>
            <a:ext cx="4500594" cy="47929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43174" y="928670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Абонемент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57752" y="2714620"/>
            <a:ext cx="34290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Ворота RFID-идентификации: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ru-RU" dirty="0" smtClean="0"/>
              <a:t>1 проход</a:t>
            </a:r>
            <a:r>
              <a:rPr lang="en-US" dirty="0" smtClean="0"/>
              <a:t>,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встроенный двунаправленный счетчик проходов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танция напольна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357298"/>
            <a:ext cx="2318881" cy="4936363"/>
          </a:xfrm>
          <a:prstGeom prst="rect">
            <a:avLst/>
          </a:prstGeom>
        </p:spPr>
      </p:pic>
      <p:pic>
        <p:nvPicPr>
          <p:cNvPr id="4" name="Рисунок 3" descr="Станция настольна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1428736"/>
            <a:ext cx="2025524" cy="33979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0" y="500042"/>
            <a:ext cx="7572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Напольные и настольные станции самообслуживания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2000240"/>
            <a:ext cx="33575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Напольная станция самостоятельного обслуживания пользователей с регулируемой высотой рабочей поверхности и со встроенным считывателем электронных читательских билетов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14942" y="5072074"/>
            <a:ext cx="36433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Настольная станция самообслуживания со встроенным считывателем электронных читательских билетов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200.JPG"/>
          <p:cNvPicPr>
            <a:picLocks noChangeAspect="1"/>
          </p:cNvPicPr>
          <p:nvPr/>
        </p:nvPicPr>
        <p:blipFill>
          <a:blip r:embed="rId2"/>
          <a:srcRect l="8128" t="36126" r="41476" b="8668"/>
          <a:stretch>
            <a:fillRect/>
          </a:stretch>
        </p:blipFill>
        <p:spPr>
          <a:xfrm>
            <a:off x="142844" y="4357694"/>
            <a:ext cx="2571736" cy="2500306"/>
          </a:xfrm>
          <a:prstGeom prst="rect">
            <a:avLst/>
          </a:prstGeom>
        </p:spPr>
      </p:pic>
      <p:pic>
        <p:nvPicPr>
          <p:cNvPr id="5" name="Рисунок 4" descr="S210.JPG"/>
          <p:cNvPicPr>
            <a:picLocks noChangeAspect="1"/>
          </p:cNvPicPr>
          <p:nvPr/>
        </p:nvPicPr>
        <p:blipFill>
          <a:blip r:embed="rId3"/>
          <a:srcRect l="351" t="5437" r="19210" b="29824"/>
          <a:stretch>
            <a:fillRect/>
          </a:stretch>
        </p:blipFill>
        <p:spPr>
          <a:xfrm>
            <a:off x="6215074" y="1357298"/>
            <a:ext cx="2571768" cy="2422202"/>
          </a:xfrm>
          <a:prstGeom prst="rect">
            <a:avLst/>
          </a:prstGeom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500430" y="3072348"/>
            <a:ext cx="4956903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3" algn="just">
              <a:tabLst>
                <a:tab pos="450850" algn="l"/>
              </a:tabLst>
            </a:pPr>
            <a:endParaRPr lang="ru-RU" sz="1600" dirty="0" smtClean="0"/>
          </a:p>
          <a:p>
            <a:pPr lvl="3" algn="just">
              <a:tabLst>
                <a:tab pos="45085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Назначение: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08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</a:t>
            </a:r>
            <a:r>
              <a:rPr kumimoji="0" lang="ru-RU" sz="16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рограммирование RFID-идентификаторов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08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Запись / перезапись </a:t>
            </a:r>
            <a:r>
              <a:rPr lang="ru-RU" sz="1600" dirty="0" smtClean="0">
                <a:latin typeface="Arial" pitchFamily="34" charset="0"/>
                <a:ea typeface="Times New Roman" pitchFamily="18" charset="0"/>
              </a:rPr>
              <a:t>, удаление информации с RFID-идентификаторов </a:t>
            </a:r>
          </a:p>
          <a:p>
            <a:pPr indent="450850" algn="just" eaLnBrk="0" hangingPunct="0">
              <a:buFontTx/>
              <a:buChar char="•"/>
              <a:tabLst>
                <a:tab pos="450850" algn="l"/>
              </a:tabLst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Обслуживание пользователей, оформление: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indent="450850" algn="just" eaLnBrk="0" hangingPunct="0">
              <a:buFontTx/>
              <a:buChar char="•"/>
              <a:tabLst>
                <a:tab pos="450850" algn="l"/>
              </a:tabLst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книговыдачи,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indent="450850" algn="just" eaLnBrk="0" hangingPunct="0">
              <a:buFontTx/>
              <a:buChar char="•"/>
              <a:tabLst>
                <a:tab pos="450850" algn="l"/>
              </a:tabLst>
            </a:pPr>
            <a:r>
              <a:rPr lang="ru-RU" sz="1600" dirty="0" err="1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книговозврата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,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indent="450850" algn="just" eaLnBrk="0" hangingPunct="0">
              <a:buFontTx/>
              <a:buChar char="•"/>
              <a:tabLst>
                <a:tab pos="450850" algn="l"/>
              </a:tabLst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продления сроков пользования.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indent="450850" algn="just" eaLnBrk="0" hangingPunct="0">
              <a:buFontTx/>
              <a:buChar char="•"/>
              <a:tabLst>
                <a:tab pos="450850" algn="l"/>
              </a:tabLst>
            </a:pPr>
            <a:r>
              <a:rPr lang="ru-RU" sz="1600" dirty="0" err="1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внутрибиблиотечные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 передачи,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08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проверка корректности состава и содержания информации, состояния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противокражной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защиты </a:t>
            </a:r>
            <a:r>
              <a:rPr lang="ru-RU" sz="1600" dirty="0" smtClean="0">
                <a:latin typeface="Arial" pitchFamily="34" charset="0"/>
                <a:ea typeface="Times New Roman" pitchFamily="18" charset="0"/>
              </a:rPr>
              <a:t>в </a:t>
            </a:r>
            <a:r>
              <a:rPr lang="en-US" sz="1600" dirty="0" smtClean="0">
                <a:latin typeface="Arial" pitchFamily="34" charset="0"/>
                <a:ea typeface="Times New Roman" pitchFamily="18" charset="0"/>
              </a:rPr>
              <a:t>RFID-</a:t>
            </a:r>
            <a:r>
              <a:rPr lang="ru-RU" sz="1600" dirty="0" smtClean="0">
                <a:latin typeface="Arial" pitchFamily="34" charset="0"/>
                <a:ea typeface="Times New Roman" pitchFamily="18" charset="0"/>
              </a:rPr>
              <a:t>метках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571480"/>
            <a:ext cx="69961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prstClr val="black"/>
                </a:solidFill>
              </a:rPr>
              <a:t>RFID-станция программирования,  многофункциональная RFID-станция,  RFID-станция обслуживания</a:t>
            </a:r>
            <a:endParaRPr lang="ru-RU" sz="2000" dirty="0"/>
          </a:p>
        </p:txBody>
      </p:sp>
      <p:pic>
        <p:nvPicPr>
          <p:cNvPr id="7" name="Рисунок 6" descr="Рабочее место библиоткаря.jpg"/>
          <p:cNvPicPr>
            <a:picLocks noChangeAspect="1"/>
          </p:cNvPicPr>
          <p:nvPr/>
        </p:nvPicPr>
        <p:blipFill>
          <a:blip r:embed="rId4" cstate="print"/>
          <a:srcRect l="3906" t="-43" r="15625"/>
          <a:stretch>
            <a:fillRect/>
          </a:stretch>
        </p:blipFill>
        <p:spPr>
          <a:xfrm>
            <a:off x="0" y="1500174"/>
            <a:ext cx="3885116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200-400.JPG"/>
          <p:cNvPicPr>
            <a:picLocks noChangeAspect="1"/>
          </p:cNvPicPr>
          <p:nvPr/>
        </p:nvPicPr>
        <p:blipFill>
          <a:blip r:embed="rId3"/>
          <a:srcRect l="72325" t="42467" r="3470" b="43232"/>
          <a:stretch>
            <a:fillRect/>
          </a:stretch>
        </p:blipFill>
        <p:spPr>
          <a:xfrm>
            <a:off x="285720" y="1714488"/>
            <a:ext cx="3422530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071934" y="1500174"/>
            <a:ext cx="487909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Считыватель обеспечивает следующий функционал: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08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программирование электронных читательских билетов при регистрации и перерегистрации пользователей библиотеки;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>
                <a:tab pos="4508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регистрация на месте обслуживания,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>
                <a:tab pos="4508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идентификация при операциях обслуживания: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0850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ниговыдача;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0850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озврат экземпляров;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0850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продление сроков пользования;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0850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работа с читательским формуляром;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  <a:tabLst>
                <a:tab pos="450850" algn="l"/>
              </a:tabLst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регистрация при входе в библиотеку;</a:t>
            </a:r>
            <a:endParaRPr lang="ru-RU" dirty="0" smtClean="0">
              <a:solidFill>
                <a:srgbClr val="FF0000"/>
              </a:solidFill>
              <a:latin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  <a:tabLst>
                <a:tab pos="450850" algn="l"/>
              </a:tabLst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регистрация выхода из библиотеки</a:t>
            </a:r>
            <a:endParaRPr lang="ru-RU" dirty="0" smtClean="0">
              <a:solidFill>
                <a:srgbClr val="FF0000"/>
              </a:solidFill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571480"/>
            <a:ext cx="73581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Считыватели для работы с читательскими билетами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озвратчик.JPG"/>
          <p:cNvPicPr>
            <a:picLocks noChangeAspect="1"/>
          </p:cNvPicPr>
          <p:nvPr/>
        </p:nvPicPr>
        <p:blipFill>
          <a:blip r:embed="rId2"/>
          <a:srcRect l="1919" t="6496" r="8109" b="15243"/>
          <a:stretch>
            <a:fillRect/>
          </a:stretch>
        </p:blipFill>
        <p:spPr>
          <a:xfrm>
            <a:off x="428596" y="1142984"/>
            <a:ext cx="2221275" cy="33848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4643446"/>
            <a:ext cx="47149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Приемный карман, встроенный считыватель электронных читательских билетов, модуль сортировки на 5 каналов, приемные корзины. </a:t>
            </a:r>
          </a:p>
          <a:p>
            <a:r>
              <a:rPr lang="ru-RU" dirty="0" smtClean="0"/>
              <a:t>Предстоит </a:t>
            </a:r>
            <a:r>
              <a:rPr lang="ru-RU" dirty="0" err="1" smtClean="0"/>
              <a:t>донастройка</a:t>
            </a:r>
            <a:r>
              <a:rPr lang="ru-RU" dirty="0" smtClean="0"/>
              <a:t> сортировки в связи с  изменением структуры библиотеки.</a:t>
            </a:r>
            <a:endParaRPr lang="ru-RU" dirty="0"/>
          </a:p>
        </p:txBody>
      </p:sp>
      <p:pic>
        <p:nvPicPr>
          <p:cNvPr id="5" name="Рисунок 4" descr="Сортировщик.JPG"/>
          <p:cNvPicPr>
            <a:picLocks noChangeAspect="1"/>
          </p:cNvPicPr>
          <p:nvPr/>
        </p:nvPicPr>
        <p:blipFill>
          <a:blip r:embed="rId3"/>
          <a:srcRect l="18022" t="10436" r="10107" b="2643"/>
          <a:stretch>
            <a:fillRect/>
          </a:stretch>
        </p:blipFill>
        <p:spPr>
          <a:xfrm>
            <a:off x="4857752" y="1050113"/>
            <a:ext cx="4143404" cy="559356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8596" y="571480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Комплекс автоматизированного </a:t>
            </a:r>
            <a:r>
              <a:rPr lang="ru-RU" sz="2400" dirty="0" err="1" smtClean="0">
                <a:solidFill>
                  <a:prstClr val="black"/>
                </a:solidFill>
              </a:rPr>
              <a:t>книговозврата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рзины.JPG"/>
          <p:cNvPicPr>
            <a:picLocks noChangeAspect="1"/>
          </p:cNvPicPr>
          <p:nvPr/>
        </p:nvPicPr>
        <p:blipFill>
          <a:blip r:embed="rId2"/>
          <a:srcRect l="4266" t="1310" r="4710"/>
          <a:stretch>
            <a:fillRect/>
          </a:stretch>
        </p:blipFill>
        <p:spPr>
          <a:xfrm>
            <a:off x="0" y="989636"/>
            <a:ext cx="5364866" cy="5868364"/>
          </a:xfrm>
          <a:prstGeom prst="rect">
            <a:avLst/>
          </a:prstGeom>
        </p:spPr>
      </p:pic>
      <p:pic>
        <p:nvPicPr>
          <p:cNvPr id="3" name="Рисунок 2" descr="Сортировщик сотр.JPG"/>
          <p:cNvPicPr>
            <a:picLocks noChangeAspect="1"/>
          </p:cNvPicPr>
          <p:nvPr/>
        </p:nvPicPr>
        <p:blipFill>
          <a:blip r:embed="rId3"/>
          <a:srcRect t="10258" r="562" b="8413"/>
          <a:stretch>
            <a:fillRect/>
          </a:stretch>
        </p:blipFill>
        <p:spPr>
          <a:xfrm>
            <a:off x="6286512" y="2829690"/>
            <a:ext cx="2500330" cy="40283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57818" y="1071546"/>
            <a:ext cx="37861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 </a:t>
            </a:r>
            <a:r>
              <a:rPr lang="ru-RU" dirty="0" err="1" smtClean="0"/>
              <a:t>напавления</a:t>
            </a:r>
            <a:r>
              <a:rPr lang="ru-RU" dirty="0" smtClean="0"/>
              <a:t> сортировки (4 </a:t>
            </a:r>
            <a:r>
              <a:rPr lang="ru-RU" dirty="0" err="1" smtClean="0"/>
              <a:t>козины</a:t>
            </a:r>
            <a:r>
              <a:rPr lang="ru-RU" dirty="0" smtClean="0"/>
              <a:t>) – по основным местоположениям библиотеки, пятая – для экземпляров с нераспознанным  местоположением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00042"/>
            <a:ext cx="7858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Сортировщик, рабочее место сотрудника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стройство подачи меток.JPG"/>
          <p:cNvPicPr>
            <a:picLocks noChangeAspect="1"/>
          </p:cNvPicPr>
          <p:nvPr/>
        </p:nvPicPr>
        <p:blipFill>
          <a:blip r:embed="rId2"/>
          <a:srcRect l="35987" t="6552"/>
          <a:stretch>
            <a:fillRect/>
          </a:stretch>
        </p:blipFill>
        <p:spPr>
          <a:xfrm>
            <a:off x="357158" y="1785926"/>
            <a:ext cx="2747560" cy="4802424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571868" y="2786058"/>
            <a:ext cx="51746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2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Устройство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предназначено для увеличения производительности труда при оклейке фонда </a:t>
            </a:r>
            <a:r>
              <a:rPr lang="en-US" dirty="0" smtClean="0">
                <a:latin typeface="Arial" pitchFamily="34" charset="0"/>
                <a:ea typeface="Times New Roman" pitchFamily="18" charset="0"/>
              </a:rPr>
              <a:t>RFID</a:t>
            </a:r>
            <a:r>
              <a:rPr lang="ru-RU" dirty="0" smtClean="0">
                <a:latin typeface="Arial" pitchFamily="34" charset="0"/>
                <a:ea typeface="Times New Roman" pitchFamily="18" charset="0"/>
              </a:rPr>
              <a:t>-метками. Отделяет метки от ленты.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857232"/>
            <a:ext cx="8286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lvl="2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Устройство для подачи RFID-идентификаторов</a:t>
            </a:r>
            <a:endParaRPr lang="ru-RU" sz="24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Библиотека в состоянии переезда.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5" name="Содержимое 4" descr="20160511_12250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1537" y="1643050"/>
            <a:ext cx="6931563" cy="3929090"/>
          </a:xfrm>
        </p:spPr>
      </p:pic>
      <p:sp>
        <p:nvSpPr>
          <p:cNvPr id="6" name="Прямоугольник 5"/>
          <p:cNvSpPr/>
          <p:nvPr/>
        </p:nvSpPr>
        <p:spPr>
          <a:xfrm>
            <a:off x="1428728" y="5857892"/>
            <a:ext cx="7000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Первая партия книг массовки оклеена </a:t>
            </a:r>
            <a:r>
              <a:rPr lang="en-US" dirty="0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RFID-</a:t>
            </a:r>
            <a:r>
              <a:rPr lang="ru-RU" dirty="0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метками.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Описание записи экземпляра в  </a:t>
            </a:r>
            <a:r>
              <a:rPr lang="en-US" sz="3200" dirty="0" smtClean="0"/>
              <a:t>VIRTUA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9426" t="7562" r="31732" b="17107"/>
          <a:stretch>
            <a:fillRect/>
          </a:stretch>
        </p:blipFill>
        <p:spPr bwMode="auto">
          <a:xfrm>
            <a:off x="642910" y="1428736"/>
            <a:ext cx="235745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t="-1250" r="37344" b="16250"/>
          <a:stretch>
            <a:fillRect/>
          </a:stretch>
        </p:blipFill>
        <p:spPr bwMode="auto">
          <a:xfrm>
            <a:off x="5000628" y="2643182"/>
            <a:ext cx="3857652" cy="2943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>
          <a:xfrm>
            <a:off x="642910" y="2714620"/>
            <a:ext cx="1500198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42844" y="4071942"/>
            <a:ext cx="50006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Каждый экземпляр в системе привязан к своему местоположению</a:t>
            </a:r>
            <a:r>
              <a:rPr lang="en-US" dirty="0" smtClean="0"/>
              <a:t>.  </a:t>
            </a:r>
            <a:r>
              <a:rPr lang="ru-RU" dirty="0" smtClean="0"/>
              <a:t>В связи с изменением структуры библиотеки  и перераспределением </a:t>
            </a:r>
            <a:r>
              <a:rPr lang="ru-RU" dirty="0" err="1" smtClean="0"/>
              <a:t>подфондов</a:t>
            </a:r>
            <a:r>
              <a:rPr lang="ru-RU" dirty="0" smtClean="0"/>
              <a:t> предстоит  работа по  массовому внесению изменений местоположения и класса экземпляра в записи экземпляров. </a:t>
            </a:r>
          </a:p>
          <a:p>
            <a:r>
              <a:rPr lang="ru-RU" dirty="0" smtClean="0"/>
              <a:t>Для пакетных изменений в </a:t>
            </a:r>
            <a:r>
              <a:rPr lang="en-US" dirty="0" smtClean="0"/>
              <a:t>VIRTUA </a:t>
            </a:r>
            <a:r>
              <a:rPr lang="ru-RU" dirty="0" smtClean="0"/>
              <a:t> будут использованы списки экземпляров, полученные  в процессе  маркировки фонда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214942" y="1571612"/>
            <a:ext cx="335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Меняются правила обслуживания – меняются настройки </a:t>
            </a:r>
            <a:r>
              <a:rPr lang="en-US" dirty="0" smtClean="0"/>
              <a:t>VIRTUA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Функции  станции самообслуживания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32511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авторизация пользователя с применением электронного читательского билета на основе штрих-кода или электронного читательского билета</a:t>
            </a:r>
          </a:p>
          <a:p>
            <a:pPr lvl="0"/>
            <a:r>
              <a:rPr lang="ru-RU" dirty="0" smtClean="0"/>
              <a:t>идентификация экземпляра / единицы хранения фонда,</a:t>
            </a:r>
          </a:p>
          <a:p>
            <a:pPr lvl="0"/>
            <a:r>
              <a:rPr lang="ru-RU" dirty="0" smtClean="0"/>
              <a:t>оформление выдачи/продления/возврата</a:t>
            </a:r>
          </a:p>
          <a:p>
            <a:pPr lvl="0"/>
            <a:r>
              <a:rPr lang="ru-RU" dirty="0" smtClean="0"/>
              <a:t>информирование о статусе экземпляра </a:t>
            </a:r>
          </a:p>
          <a:p>
            <a:pPr lvl="0"/>
            <a:r>
              <a:rPr lang="ru-RU" dirty="0" smtClean="0"/>
              <a:t>пользователя (список документов на руках)</a:t>
            </a:r>
          </a:p>
          <a:p>
            <a:pPr lvl="0"/>
            <a:r>
              <a:rPr lang="ru-RU" dirty="0" smtClean="0"/>
              <a:t>информирование о наличии и статусе заказов на библиотечные документы</a:t>
            </a:r>
          </a:p>
          <a:p>
            <a:pPr lvl="0"/>
            <a:r>
              <a:rPr lang="ru-RU" dirty="0" smtClean="0"/>
              <a:t>вывод на экран списков выданных, возвращенных, продленных документов, информации о состоянии читательского формуляра, заказанных документов.</a:t>
            </a:r>
          </a:p>
          <a:p>
            <a:pPr lvl="0"/>
            <a:r>
              <a:rPr lang="ru-RU" dirty="0" smtClean="0"/>
              <a:t>печать квитанций с информацией о проведенной операции, списков документов, числящихся на формуляре читателя,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582726"/>
          </a:xfrm>
        </p:spPr>
        <p:txBody>
          <a:bodyPr>
            <a:no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Реализация проекта "Открытая библиотека":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внедрение систем автоматизации на основе RFID-технологий для студентов Института социальной реабилитации НГТУ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526752"/>
            <a:ext cx="8229600" cy="3769822"/>
          </a:xfrm>
          <a:prstGeom prst="rect">
            <a:avLst/>
          </a:prstGeom>
          <a:effectLst>
            <a:glow rad="190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Операции на станции самообслуживания</a:t>
            </a:r>
            <a:endParaRPr lang="ru-RU" sz="3200" dirty="0"/>
          </a:p>
        </p:txBody>
      </p:sp>
      <p:pic>
        <p:nvPicPr>
          <p:cNvPr id="4" name="Содержимое 3" descr="начальный экра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030" r="12119" b="3191"/>
          <a:stretch>
            <a:fillRect/>
          </a:stretch>
        </p:blipFill>
        <p:spPr>
          <a:xfrm>
            <a:off x="428596" y="2000240"/>
            <a:ext cx="3286148" cy="2214578"/>
          </a:xfrm>
        </p:spPr>
      </p:pic>
      <p:pic>
        <p:nvPicPr>
          <p:cNvPr id="5" name="Рисунок 4" descr="ввод штрихкода.jpg"/>
          <p:cNvPicPr>
            <a:picLocks noChangeAspect="1"/>
          </p:cNvPicPr>
          <p:nvPr/>
        </p:nvPicPr>
        <p:blipFill>
          <a:blip r:embed="rId3" cstate="print"/>
          <a:srcRect l="8794" t="6251" r="10301"/>
          <a:stretch>
            <a:fillRect/>
          </a:stretch>
        </p:blipFill>
        <p:spPr>
          <a:xfrm>
            <a:off x="428596" y="4572008"/>
            <a:ext cx="3286148" cy="2143116"/>
          </a:xfrm>
          <a:prstGeom prst="rect">
            <a:avLst/>
          </a:prstGeom>
        </p:spPr>
      </p:pic>
      <p:pic>
        <p:nvPicPr>
          <p:cNvPr id="6" name="Рисунок 5" descr="книговыдача.jpg"/>
          <p:cNvPicPr>
            <a:picLocks noChangeAspect="1"/>
          </p:cNvPicPr>
          <p:nvPr/>
        </p:nvPicPr>
        <p:blipFill>
          <a:blip r:embed="rId4">
            <a:lum bright="20000" contrast="10000"/>
          </a:blip>
          <a:srcRect t="2832" r="3124"/>
          <a:stretch>
            <a:fillRect/>
          </a:stretch>
        </p:blipFill>
        <p:spPr>
          <a:xfrm rot="5400000">
            <a:off x="2821768" y="2964654"/>
            <a:ext cx="4429158" cy="2500330"/>
          </a:xfrm>
          <a:prstGeom prst="rect">
            <a:avLst/>
          </a:prstGeom>
        </p:spPr>
      </p:pic>
      <p:pic>
        <p:nvPicPr>
          <p:cNvPr id="7" name="Рисунок 6" descr="квитанция выдачи.jpg"/>
          <p:cNvPicPr>
            <a:picLocks noChangeAspect="1"/>
          </p:cNvPicPr>
          <p:nvPr/>
        </p:nvPicPr>
        <p:blipFill>
          <a:blip r:embed="rId5" cstate="print"/>
          <a:srcRect t="19237" b="5384"/>
          <a:stretch>
            <a:fillRect/>
          </a:stretch>
        </p:blipFill>
        <p:spPr>
          <a:xfrm rot="5400000">
            <a:off x="5388433" y="2969757"/>
            <a:ext cx="3367794" cy="1428760"/>
          </a:xfrm>
          <a:prstGeom prst="rect">
            <a:avLst/>
          </a:prstGeom>
        </p:spPr>
      </p:pic>
      <p:pic>
        <p:nvPicPr>
          <p:cNvPr id="9" name="Рисунок 8" descr="квитанция возврата.jpg"/>
          <p:cNvPicPr>
            <a:picLocks noChangeAspect="1"/>
          </p:cNvPicPr>
          <p:nvPr/>
        </p:nvPicPr>
        <p:blipFill>
          <a:blip r:embed="rId6" cstate="print"/>
          <a:srcRect l="23437" t="2804" r="35156"/>
          <a:stretch>
            <a:fillRect/>
          </a:stretch>
        </p:blipFill>
        <p:spPr>
          <a:xfrm>
            <a:off x="7643834" y="4929198"/>
            <a:ext cx="1297738" cy="1714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ичный кабинет.jpg"/>
          <p:cNvPicPr>
            <a:picLocks noGrp="1" noChangeAspect="1"/>
          </p:cNvPicPr>
          <p:nvPr>
            <p:ph idx="1"/>
          </p:nvPr>
        </p:nvPicPr>
        <p:blipFill>
          <a:blip r:embed="rId2"/>
          <a:srcRect l="12809" t="844" r="5371"/>
          <a:stretch>
            <a:fillRect/>
          </a:stretch>
        </p:blipFill>
        <p:spPr>
          <a:xfrm>
            <a:off x="928662" y="1944913"/>
            <a:ext cx="7072362" cy="482382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Формуляр читателя</a:t>
            </a:r>
            <a:endParaRPr lang="ru-RU" sz="3200" dirty="0"/>
          </a:p>
        </p:txBody>
      </p:sp>
      <p:sp>
        <p:nvSpPr>
          <p:cNvPr id="5" name="Овал 4"/>
          <p:cNvSpPr/>
          <p:nvPr/>
        </p:nvSpPr>
        <p:spPr>
          <a:xfrm>
            <a:off x="4643438" y="3929066"/>
            <a:ext cx="2286016" cy="135732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6" name="Выноска 1 5"/>
          <p:cNvSpPr/>
          <p:nvPr/>
        </p:nvSpPr>
        <p:spPr>
          <a:xfrm>
            <a:off x="7143736" y="3357562"/>
            <a:ext cx="2000264" cy="1000132"/>
          </a:xfrm>
          <a:prstGeom prst="borderCallout1">
            <a:avLst>
              <a:gd name="adj1" fmla="val 18750"/>
              <a:gd name="adj2" fmla="val -8333"/>
              <a:gd name="adj3" fmla="val 81700"/>
              <a:gd name="adj4" fmla="val -5388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Есть еще работа по настройке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Современное решение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93148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Внедрение  РФИД – технологий в систему автоматизации библиотеки: </a:t>
            </a:r>
          </a:p>
          <a:p>
            <a:r>
              <a:rPr lang="ru-RU" dirty="0" smtClean="0"/>
              <a:t>поднимает ее на более высокий технологический уровень;</a:t>
            </a:r>
          </a:p>
          <a:p>
            <a:r>
              <a:rPr lang="ru-RU" dirty="0" smtClean="0"/>
              <a:t>делает библиотеку более доступной, открытой и привлекательной для читателя;</a:t>
            </a:r>
          </a:p>
          <a:p>
            <a:r>
              <a:rPr lang="ru-RU" dirty="0" smtClean="0"/>
              <a:t>обеспечивает сохранность фонда, упрощает сотрудникам работу по поддержанию порядка расстановки в фонде с открытым доступом;</a:t>
            </a:r>
          </a:p>
          <a:p>
            <a:r>
              <a:rPr lang="ru-RU" dirty="0" smtClean="0"/>
              <a:t>позволяет расширить репертуар  услуг  для </a:t>
            </a:r>
            <a:r>
              <a:rPr lang="ru-RU" smtClean="0"/>
              <a:t>читателей ;</a:t>
            </a:r>
            <a:endParaRPr lang="en-US" dirty="0" smtClean="0"/>
          </a:p>
          <a:p>
            <a:r>
              <a:rPr lang="ru-RU" dirty="0" smtClean="0"/>
              <a:t>способствует повышению социального статуса библиотеки. 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0668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Библиотека ИСТР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Содержимое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341625" y="3230950"/>
            <a:ext cx="4143309" cy="3110791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2928934"/>
            <a:ext cx="3356849" cy="3795551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8" name="Объект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078038" y="2208318"/>
            <a:ext cx="2862772" cy="2160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705" r="10510"/>
          <a:stretch>
            <a:fillRect/>
          </a:stretch>
        </p:blipFill>
        <p:spPr>
          <a:xfrm rot="5400000">
            <a:off x="5107797" y="1607319"/>
            <a:ext cx="2000240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1" name="Прямая со стрелкой 10"/>
          <p:cNvCxnSpPr/>
          <p:nvPr/>
        </p:nvCxnSpPr>
        <p:spPr>
          <a:xfrm rot="5400000" flipH="1" flipV="1">
            <a:off x="4714876" y="2571744"/>
            <a:ext cx="1357322" cy="928694"/>
          </a:xfrm>
          <a:prstGeom prst="straightConnector1">
            <a:avLst/>
          </a:prstGeom>
          <a:ln w="317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928802"/>
            <a:ext cx="8229600" cy="432511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Для специализированного подразделения  библиотеки было приобретено: </a:t>
            </a:r>
          </a:p>
          <a:p>
            <a:r>
              <a:rPr lang="ru-RU" dirty="0" smtClean="0"/>
              <a:t>RFID – метки</a:t>
            </a:r>
            <a:endParaRPr lang="en-US" dirty="0" smtClean="0"/>
          </a:p>
          <a:p>
            <a:r>
              <a:rPr lang="ru-RU" dirty="0" err="1" smtClean="0"/>
              <a:t>противокражные</a:t>
            </a:r>
            <a:r>
              <a:rPr lang="ru-RU" dirty="0" smtClean="0"/>
              <a:t>  ворота</a:t>
            </a:r>
          </a:p>
          <a:p>
            <a:r>
              <a:rPr lang="ru-RU" dirty="0" smtClean="0"/>
              <a:t>станция самообслуживания</a:t>
            </a:r>
          </a:p>
          <a:p>
            <a:r>
              <a:rPr lang="ru-RU" dirty="0" smtClean="0"/>
              <a:t>RFID – станции на рабочие места сотрудников</a:t>
            </a:r>
          </a:p>
          <a:p>
            <a:r>
              <a:rPr lang="ru-RU" dirty="0" smtClean="0"/>
              <a:t>сканеры читательских билетов </a:t>
            </a:r>
          </a:p>
          <a:p>
            <a:r>
              <a:rPr lang="ru-RU" dirty="0" smtClean="0"/>
              <a:t>принтер для печати читательских билетов</a:t>
            </a:r>
          </a:p>
          <a:p>
            <a:r>
              <a:rPr lang="ru-RU" dirty="0" smtClean="0"/>
              <a:t>карты для читательских билетов </a:t>
            </a:r>
          </a:p>
          <a:p>
            <a:r>
              <a:rPr lang="ru-RU" dirty="0" smtClean="0"/>
              <a:t>дополнительный модуль  библиотечной системы </a:t>
            </a:r>
            <a:r>
              <a:rPr lang="en-US" dirty="0" smtClean="0"/>
              <a:t>VIRTUA</a:t>
            </a:r>
            <a:r>
              <a:rPr lang="ru-RU" dirty="0" smtClean="0"/>
              <a:t>, обеспечивающий протокол обмена между </a:t>
            </a:r>
            <a:r>
              <a:rPr lang="en-US" dirty="0" smtClean="0"/>
              <a:t>RFID</a:t>
            </a:r>
            <a:r>
              <a:rPr lang="ru-RU" dirty="0" smtClean="0"/>
              <a:t>-системой и </a:t>
            </a:r>
            <a:r>
              <a:rPr lang="en-US" dirty="0" smtClean="0"/>
              <a:t>VIRTUA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RFID–система была интегрирована с автоматизированной библиотечной системой </a:t>
            </a:r>
            <a:r>
              <a:rPr lang="en-US" dirty="0" smtClean="0"/>
              <a:t>VIRTUA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785794"/>
            <a:ext cx="7372344" cy="10668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Оборудование</a:t>
            </a:r>
            <a:r>
              <a:rPr lang="en-US" sz="3200" dirty="0" smtClean="0"/>
              <a:t> </a:t>
            </a:r>
            <a:r>
              <a:rPr lang="ru-RU" sz="3200" dirty="0" smtClean="0"/>
              <a:t>и программное обеспечение</a:t>
            </a:r>
            <a:endParaRPr lang="ru-RU" sz="3200" dirty="0"/>
          </a:p>
        </p:txBody>
      </p:sp>
      <p:pic>
        <p:nvPicPr>
          <p:cNvPr id="5" name="Рисунок 4" descr="м2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150019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2500306"/>
            <a:ext cx="121444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Наклейка и программирование </a:t>
            </a:r>
            <a:r>
              <a:rPr lang="en-US" sz="3200" dirty="0" smtClean="0"/>
              <a:t>RFID-</a:t>
            </a:r>
            <a:r>
              <a:rPr lang="ru-RU" sz="3200" dirty="0" smtClean="0"/>
              <a:t>меток</a:t>
            </a:r>
            <a:endParaRPr lang="ru-RU" sz="3200" dirty="0"/>
          </a:p>
        </p:txBody>
      </p:sp>
      <p:pic>
        <p:nvPicPr>
          <p:cNvPr id="4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75244" y="1124930"/>
            <a:ext cx="2251463" cy="3001951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Объект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496"/>
          <a:stretch>
            <a:fillRect/>
          </a:stretch>
        </p:blipFill>
        <p:spPr>
          <a:xfrm>
            <a:off x="1500166" y="3500438"/>
            <a:ext cx="2911077" cy="3357562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 r="26486" b="29352"/>
          <a:stretch>
            <a:fillRect/>
          </a:stretch>
        </p:blipFill>
        <p:spPr bwMode="auto">
          <a:xfrm>
            <a:off x="4643438" y="1571612"/>
            <a:ext cx="435775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714876" y="4572008"/>
            <a:ext cx="400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 экземпляры фонда ИСТР были оклеены </a:t>
            </a:r>
            <a:r>
              <a:rPr lang="en-US" dirty="0" smtClean="0"/>
              <a:t>RFID</a:t>
            </a:r>
            <a:r>
              <a:rPr lang="ru-RU" dirty="0" smtClean="0"/>
              <a:t>-метками в течение полутора месяцев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Станция самообслуживания в ИСТР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42844" y="2000240"/>
            <a:ext cx="5747412" cy="464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000760" y="2000240"/>
            <a:ext cx="3143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Терминал самообслуживания читателей позволяет пользователям осуществлять регистрацию выдачи, возврата документов, просмотр читательского формуляра. 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2500298" y="4929198"/>
            <a:ext cx="785818" cy="42862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286512" y="5143512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Кнопки настройки высоты рабочего стола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>
            <a:off x="3357554" y="5143512"/>
            <a:ext cx="2857520" cy="28575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Настройка </a:t>
            </a:r>
            <a:r>
              <a:rPr lang="ru-RU" sz="3200" dirty="0"/>
              <a:t>размера шрифта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848" b="2689"/>
          <a:stretch>
            <a:fillRect/>
          </a:stretch>
        </p:blipFill>
        <p:spPr>
          <a:xfrm rot="5400000">
            <a:off x="391230" y="3252052"/>
            <a:ext cx="3945751" cy="2585135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  <a:bevelB prst="relaxedInset"/>
          </a:sp3d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2" y="1714488"/>
            <a:ext cx="3445118" cy="4803008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Овал 6"/>
          <p:cNvSpPr/>
          <p:nvPr/>
        </p:nvSpPr>
        <p:spPr>
          <a:xfrm>
            <a:off x="1643042" y="3071810"/>
            <a:ext cx="1643074" cy="57150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538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92869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Ворота </a:t>
            </a:r>
            <a:r>
              <a:rPr lang="en-US" sz="3200" dirty="0" smtClean="0"/>
              <a:t>RFID</a:t>
            </a:r>
            <a:r>
              <a:rPr lang="ru-RU" sz="3200" dirty="0" smtClean="0"/>
              <a:t>– идентификации  в подразделении ИСТР</a:t>
            </a:r>
            <a:endParaRPr lang="ru-RU" sz="32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3595" t="-637" r="24250"/>
          <a:stretch>
            <a:fillRect/>
          </a:stretch>
        </p:blipFill>
        <p:spPr bwMode="auto">
          <a:xfrm>
            <a:off x="357158" y="1928802"/>
            <a:ext cx="494163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l="22898" t="-2141" r="8601" b="33634"/>
          <a:stretch>
            <a:fillRect/>
          </a:stretch>
        </p:blipFill>
        <p:spPr bwMode="auto">
          <a:xfrm>
            <a:off x="5429256" y="2000240"/>
            <a:ext cx="350046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29256" y="4429132"/>
            <a:ext cx="35719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Световая и звуковая сигнализация при попытке несанкционированного выноса книг . </a:t>
            </a:r>
          </a:p>
          <a:p>
            <a:r>
              <a:rPr lang="ru-RU" dirty="0" smtClean="0"/>
              <a:t>На экране дежурного выводится список книг, которые пытались пронести.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рота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60676"/>
            <a:ext cx="5000627" cy="54973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034" y="642918"/>
            <a:ext cx="7358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Оснащение нового здания  библиотеки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86380" y="3071810"/>
            <a:ext cx="38576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/>
              <a:t>Ворота идентификации </a:t>
            </a:r>
            <a:r>
              <a:rPr lang="ru-RU" sz="2000" dirty="0" smtClean="0">
                <a:solidFill>
                  <a:prstClr val="black"/>
                </a:solidFill>
              </a:rPr>
              <a:t>- 3 прохода</a:t>
            </a:r>
            <a:r>
              <a:rPr lang="ru-RU" sz="2000" dirty="0" smtClean="0"/>
              <a:t> со встроенным двунаправленным счетчиком проходов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14942" y="1785926"/>
            <a:ext cx="36433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prstClr val="black"/>
                </a:solidFill>
              </a:rPr>
              <a:t>Главный вход в библиотеку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</TotalTime>
  <Words>1186</Words>
  <Application>Microsoft Office PowerPoint</Application>
  <PresentationFormat>Экран (4:3)</PresentationFormat>
  <Paragraphs>125</Paragraphs>
  <Slides>22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Городская</vt:lpstr>
      <vt:lpstr>Внедрение RFID-технологий в библиотеке НГТУ</vt:lpstr>
      <vt:lpstr>Реализация проекта "Открытая библиотека":  внедрение систем автоматизации на основе RFID-технологий для студентов Института социальной реабилитации НГТУ</vt:lpstr>
      <vt:lpstr>Библиотека ИСТР</vt:lpstr>
      <vt:lpstr>Оборудование и программное обеспечение</vt:lpstr>
      <vt:lpstr>Наклейка и программирование RFID-меток</vt:lpstr>
      <vt:lpstr>Станция самообслуживания в ИСТР</vt:lpstr>
      <vt:lpstr>Настройка размера шрифта </vt:lpstr>
      <vt:lpstr>Ворота RFID– идентификации  в подразделении ИСТР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Библиотека в состоянии переезда. </vt:lpstr>
      <vt:lpstr>Описание записи экземпляра в  VIRTUA</vt:lpstr>
      <vt:lpstr>Функции  станции самообслуживания</vt:lpstr>
      <vt:lpstr>Операции на станции самообслуживания</vt:lpstr>
      <vt:lpstr>Формуляр читателя</vt:lpstr>
      <vt:lpstr>Современное решение  </vt:lpstr>
    </vt:vector>
  </TitlesOfParts>
  <Company>НБ НГТУ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Кейглер</dc:creator>
  <cp:lastModifiedBy>Кейглер</cp:lastModifiedBy>
  <cp:revision>70</cp:revision>
  <dcterms:created xsi:type="dcterms:W3CDTF">2016-05-12T06:20:32Z</dcterms:created>
  <dcterms:modified xsi:type="dcterms:W3CDTF">2016-05-18T09:27:33Z</dcterms:modified>
</cp:coreProperties>
</file>