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56" r:id="rId2"/>
    <p:sldId id="276" r:id="rId3"/>
    <p:sldId id="259" r:id="rId4"/>
    <p:sldId id="274" r:id="rId5"/>
    <p:sldId id="269" r:id="rId6"/>
    <p:sldId id="275" r:id="rId7"/>
    <p:sldId id="265" r:id="rId8"/>
    <p:sldId id="270" r:id="rId9"/>
    <p:sldId id="277" r:id="rId10"/>
    <p:sldId id="271" r:id="rId11"/>
    <p:sldId id="260" r:id="rId12"/>
    <p:sldId id="278" r:id="rId13"/>
    <p:sldId id="280" r:id="rId14"/>
    <p:sldId id="279" r:id="rId15"/>
    <p:sldId id="281" r:id="rId16"/>
    <p:sldId id="282" r:id="rId17"/>
    <p:sldId id="283" r:id="rId18"/>
    <p:sldId id="284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8DDAF-A5EE-44B4-B902-C58F32FB8857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59413-0212-41A1-B2FF-674E37F8F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707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59413-0212-41A1-B2FF-674E37F8F0F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557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59413-0212-41A1-B2FF-674E37F8F0F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691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59413-0212-41A1-B2FF-674E37F8F0F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958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59413-0212-41A1-B2FF-674E37F8F0F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441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59413-0212-41A1-B2FF-674E37F8F0F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9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59413-0212-41A1-B2FF-674E37F8F0F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326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59413-0212-41A1-B2FF-674E37F8F0F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944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59413-0212-41A1-B2FF-674E37F8F0F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691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59413-0212-41A1-B2FF-674E37F8F0F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064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59413-0212-41A1-B2FF-674E37F8F0F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901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59413-0212-41A1-B2FF-674E37F8F0F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691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7A5BEC6-AA6D-4AFB-9159-191ADF5DCBBF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D948FF8-DAD3-43FA-B54A-F0CD3001DEE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A5BEC6-AA6D-4AFB-9159-191ADF5DCBBF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48FF8-DAD3-43FA-B54A-F0CD3001DE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A5BEC6-AA6D-4AFB-9159-191ADF5DCBBF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48FF8-DAD3-43FA-B54A-F0CD3001DE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A5BEC6-AA6D-4AFB-9159-191ADF5DCBBF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48FF8-DAD3-43FA-B54A-F0CD3001DE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7A5BEC6-AA6D-4AFB-9159-191ADF5DCBBF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D948FF8-DAD3-43FA-B54A-F0CD3001DEE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A5BEC6-AA6D-4AFB-9159-191ADF5DCBBF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D948FF8-DAD3-43FA-B54A-F0CD3001DEE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A5BEC6-AA6D-4AFB-9159-191ADF5DCBBF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D948FF8-DAD3-43FA-B54A-F0CD3001DE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A5BEC6-AA6D-4AFB-9159-191ADF5DCBBF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48FF8-DAD3-43FA-B54A-F0CD3001DEE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A5BEC6-AA6D-4AFB-9159-191ADF5DCBBF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48FF8-DAD3-43FA-B54A-F0CD3001DE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7A5BEC6-AA6D-4AFB-9159-191ADF5DCBBF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D948FF8-DAD3-43FA-B54A-F0CD3001DEE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7A5BEC6-AA6D-4AFB-9159-191ADF5DCBBF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D948FF8-DAD3-43FA-B54A-F0CD3001DEE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7A5BEC6-AA6D-4AFB-9159-191ADF5DCBBF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D948FF8-DAD3-43FA-B54A-F0CD3001DEEB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Электронная библиотека в системе информационной образовательной среды университета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3284984"/>
            <a:ext cx="6560234" cy="1752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Светличная Наталья Николаевна,</a:t>
            </a:r>
          </a:p>
          <a:p>
            <a:r>
              <a:rPr lang="ru-RU" sz="2000" dirty="0"/>
              <a:t>заведующая отделом электронной </a:t>
            </a:r>
            <a:r>
              <a:rPr lang="ru-RU" sz="2000" dirty="0" smtClean="0"/>
              <a:t>библиотеки</a:t>
            </a:r>
          </a:p>
          <a:p>
            <a:r>
              <a:rPr lang="ru-RU" sz="2000" dirty="0" smtClean="0"/>
              <a:t>Научная библиотека</a:t>
            </a:r>
            <a:endParaRPr lang="ru-RU" sz="2000" dirty="0"/>
          </a:p>
          <a:p>
            <a:r>
              <a:rPr lang="ru-RU" sz="2000" dirty="0" smtClean="0"/>
              <a:t>Национальный исследовательский Томский государственный университет </a:t>
            </a:r>
          </a:p>
        </p:txBody>
      </p:sp>
      <p:pic>
        <p:nvPicPr>
          <p:cNvPr id="4" name="Picture 2" descr="C:\Users\User\Desktop\tsu_library_logo_symbol_big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292" y="5445224"/>
            <a:ext cx="891011" cy="101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95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Коллекции ЭБ ТГУ</a:t>
            </a:r>
          </a:p>
        </p:txBody>
      </p:sp>
      <p:pic>
        <p:nvPicPr>
          <p:cNvPr id="3" name="Picture 2" descr="G:\Публикации\2016\Промоблок\На сайт\Коллекции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79"/>
          <a:stretch/>
        </p:blipFill>
        <p:spPr bwMode="auto">
          <a:xfrm>
            <a:off x="683568" y="1196752"/>
            <a:ext cx="7848872" cy="545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00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Методы комплектования </a:t>
            </a:r>
            <a:endParaRPr lang="ru-RU" sz="3200" b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оцифровывание </a:t>
            </a:r>
            <a:r>
              <a:rPr lang="ru-RU" dirty="0"/>
              <a:t>изданий из фондов Научной библиотеки </a:t>
            </a:r>
            <a:r>
              <a:rPr lang="ru-RU" dirty="0" smtClean="0"/>
              <a:t>ТГУ</a:t>
            </a:r>
            <a:r>
              <a:rPr lang="ru-RU" dirty="0"/>
              <a:t>;</a:t>
            </a:r>
          </a:p>
          <a:p>
            <a:r>
              <a:rPr lang="ru-RU" dirty="0" smtClean="0"/>
              <a:t>заимствование </a:t>
            </a:r>
            <a:r>
              <a:rPr lang="ru-RU" dirty="0"/>
              <a:t>из легитимных </a:t>
            </a:r>
            <a:r>
              <a:rPr lang="ru-RU" dirty="0" smtClean="0"/>
              <a:t>интернет-источников; </a:t>
            </a:r>
          </a:p>
          <a:p>
            <a:r>
              <a:rPr lang="ru-RU" dirty="0" smtClean="0"/>
              <a:t>получение </a:t>
            </a:r>
            <a:r>
              <a:rPr lang="ru-RU" dirty="0"/>
              <a:t>оригинал-макетов из издательств </a:t>
            </a:r>
            <a:r>
              <a:rPr lang="ru-RU" dirty="0" smtClean="0"/>
              <a:t>ТГУ;</a:t>
            </a:r>
          </a:p>
          <a:p>
            <a:r>
              <a:rPr lang="ru-RU" dirty="0" smtClean="0"/>
              <a:t>предоставление </a:t>
            </a:r>
            <a:r>
              <a:rPr lang="ru-RU" dirty="0"/>
              <a:t>электронных документов авторами, сторонними организациями и частными лицами</a:t>
            </a:r>
          </a:p>
        </p:txBody>
      </p:sp>
      <p:pic>
        <p:nvPicPr>
          <p:cNvPr id="4" name="Picture 2" descr="C:\Users\User\Desktop\tsu_library_logo_symbol_big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292" y="5509592"/>
            <a:ext cx="891011" cy="101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79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IV</a:t>
            </a:r>
            <a:r>
              <a:rPr lang="ru-RU" dirty="0" smtClean="0"/>
              <a:t> закон</a:t>
            </a:r>
            <a:r>
              <a:rPr lang="ru-RU" dirty="0"/>
              <a:t/>
            </a:r>
            <a:br>
              <a:rPr lang="ru-RU" dirty="0"/>
            </a:br>
            <a:r>
              <a:rPr lang="ru-RU" sz="320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Save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ru-RU" sz="320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the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ru-RU" sz="320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time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ru-RU" sz="320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of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ru-RU" sz="320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the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ru-RU" sz="320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reader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  </a:t>
            </a:r>
            <a:r>
              <a:rPr lang="ru-RU" sz="3200" dirty="0">
                <a:effectLst/>
              </a:rPr>
              <a:t>- </a:t>
            </a: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 smtClean="0">
                <a:effectLst/>
              </a:rPr>
              <a:t>Берегите </a:t>
            </a:r>
            <a:r>
              <a:rPr lang="ru-RU" sz="3200" dirty="0">
                <a:effectLst/>
              </a:rPr>
              <a:t>время читателя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C:\Users\User\Desktop\tsu_library_logo_symbol_big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292" y="5445224"/>
            <a:ext cx="891011" cy="101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39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Сервисы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1412776"/>
            <a:ext cx="8666456" cy="4774664"/>
          </a:xfrm>
        </p:spPr>
        <p:txBody>
          <a:bodyPr>
            <a:normAutofit/>
          </a:bodyPr>
          <a:lstStyle/>
          <a:p>
            <a:r>
              <a:rPr lang="ru-RU" dirty="0" smtClean="0"/>
              <a:t>4 вида поиска;</a:t>
            </a:r>
          </a:p>
          <a:p>
            <a:r>
              <a:rPr lang="ru-RU" dirty="0" smtClean="0"/>
              <a:t>личная коллекция;</a:t>
            </a:r>
          </a:p>
          <a:p>
            <a:r>
              <a:rPr lang="ru-RU" dirty="0" smtClean="0"/>
              <a:t>рейтинг;</a:t>
            </a:r>
          </a:p>
          <a:p>
            <a:r>
              <a:rPr lang="ru-RU" dirty="0" smtClean="0"/>
              <a:t>персональная страница.</a:t>
            </a:r>
          </a:p>
          <a:p>
            <a:pPr marL="508" indent="0">
              <a:buNone/>
            </a:pPr>
            <a:endParaRPr lang="ru-RU" dirty="0" smtClean="0"/>
          </a:p>
          <a:p>
            <a:pPr marL="508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 процессе создания</a:t>
            </a:r>
          </a:p>
          <a:p>
            <a:r>
              <a:rPr lang="en-US" dirty="0">
                <a:hlinkClick r:id="rId2" action="ppaction://hlinksldjump"/>
              </a:rPr>
              <a:t>Wiki</a:t>
            </a:r>
            <a:r>
              <a:rPr lang="ru-RU" dirty="0" smtClean="0">
                <a:hlinkClick r:id="rId2" action="ppaction://hlinksldjump"/>
              </a:rPr>
              <a:t>-страница</a:t>
            </a:r>
            <a:r>
              <a:rPr lang="ru-RU" dirty="0" smtClean="0"/>
              <a:t>;</a:t>
            </a:r>
          </a:p>
          <a:p>
            <a:r>
              <a:rPr lang="ru-RU" dirty="0" smtClean="0">
                <a:hlinkClick r:id="rId3" action="ppaction://hlinksldjump"/>
              </a:rPr>
              <a:t>свидетельство об электронной публикации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661248"/>
            <a:ext cx="890587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64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Wiki</a:t>
            </a:r>
            <a:r>
              <a:rPr lang="ru-RU" dirty="0"/>
              <a:t>-страница</a:t>
            </a:r>
          </a:p>
        </p:txBody>
      </p:sp>
      <p:pic>
        <p:nvPicPr>
          <p:cNvPr id="9218" name="Picture 2" descr="G:\Публикации\2016\Промоблок\На сайт\Wiki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13128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44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Свидетельство </a:t>
            </a:r>
            <a:r>
              <a:rPr lang="ru-RU" sz="3200" dirty="0"/>
              <a:t>об электронной </a:t>
            </a:r>
            <a:r>
              <a:rPr lang="ru-RU" sz="3200" dirty="0" smtClean="0"/>
              <a:t>публикации</a:t>
            </a:r>
            <a:endParaRPr lang="ru-RU" sz="32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128238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98504" y="5181292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Свидетельство о публикации</a:t>
            </a:r>
          </a:p>
          <a:p>
            <a:pPr algn="ctr"/>
            <a:r>
              <a:rPr lang="ru-RU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Электронной библиотеке (репозитории) Томского государственного университета</a:t>
            </a:r>
          </a:p>
        </p:txBody>
      </p:sp>
      <p:pic>
        <p:nvPicPr>
          <p:cNvPr id="10249" name="Picture 9" descr="&amp;Kcy;&amp;acy;&amp;rcy;&amp;tcy;&amp;icy;&amp;ncy;&amp;kcy;&amp;icy; &amp;pcy;&amp;ocy; &amp;zcy;&amp;acy;&amp;pcy;&amp;rcy;&amp;ocy;&amp;scy;&amp;ucy; &amp;dcy;&amp;ocy;&amp;kcy;&amp;ucy;&amp;mcy;&amp;iecy;&amp;ncy;&amp;tcy;&amp;ycy; &amp;kcy;&amp;lcy;&amp;icy;&amp;pcy;&amp;acy;&amp;rcy;&amp;t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955" y="2036465"/>
            <a:ext cx="2083498" cy="2976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51" name="Picture 11" descr="&amp;Kcy;&amp;acy;&amp;rcy;&amp;tcy;&amp;icy;&amp;ncy;&amp;kcy;&amp;icy; &amp;pcy;&amp;ocy; &amp;zcy;&amp;acy;&amp;pcy;&amp;rcy;&amp;ocy;&amp;scy;&amp;ucy; &amp;scy;&amp;tcy;&amp;rcy;&amp;iecy;&amp;lcy;&amp;kcy;&amp;acy; &amp;kcy;&amp;lcy;&amp;icy;&amp;pcy;&amp;acy;&amp;rcy;&amp;t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67944" y="2924944"/>
            <a:ext cx="1447800" cy="14478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3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V</a:t>
            </a:r>
            <a:r>
              <a:rPr lang="ru-RU" dirty="0" smtClean="0"/>
              <a:t> закон</a:t>
            </a:r>
            <a:r>
              <a:rPr lang="ru-RU" dirty="0"/>
              <a:t/>
            </a:r>
            <a:br>
              <a:rPr lang="ru-RU" dirty="0"/>
            </a:b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A library is a growing organism </a:t>
            </a:r>
            <a:r>
              <a:rPr lang="ru-RU" sz="3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ru-RU" sz="3200" dirty="0">
                <a:effectLst/>
              </a:rPr>
              <a:t>- </a:t>
            </a:r>
            <a:r>
              <a:rPr lang="ru-RU" sz="3600" dirty="0">
                <a:effectLst/>
              </a:rPr>
              <a:t>Библиотека – развивающийся организм</a:t>
            </a:r>
            <a:br>
              <a:rPr lang="ru-RU" sz="3600" dirty="0">
                <a:effectLst/>
              </a:rPr>
            </a:br>
            <a:endParaRPr lang="ru-RU" sz="3600" dirty="0">
              <a:effectLst/>
            </a:endParaRPr>
          </a:p>
        </p:txBody>
      </p:sp>
      <p:pic>
        <p:nvPicPr>
          <p:cNvPr id="4" name="Picture 2" descr="C:\Users\User\Desktop\tsu_library_logo_symbol_big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292" y="5445224"/>
            <a:ext cx="891011" cy="101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6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3600" b="1" dirty="0"/>
              <a:t>Проект «Транссибирский научный путь»</a:t>
            </a:r>
            <a:endParaRPr lang="ru-RU" sz="36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41468"/>
            <a:ext cx="8229600" cy="426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13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Регистрация </a:t>
            </a:r>
            <a:r>
              <a:rPr lang="ru-RU" dirty="0"/>
              <a:t>ЭБ ТГУ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рейтинге </a:t>
            </a:r>
            <a:r>
              <a:rPr lang="ru-RU" dirty="0" err="1"/>
              <a:t>Web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 smtClean="0"/>
              <a:t>Repositories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каталогах открытого доступа </a:t>
            </a:r>
            <a:r>
              <a:rPr lang="ru-RU" dirty="0" err="1"/>
              <a:t>OpenDOAR</a:t>
            </a:r>
            <a:r>
              <a:rPr lang="ru-RU" dirty="0"/>
              <a:t> и ROAR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07779"/>
            <a:ext cx="36004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157192"/>
            <a:ext cx="24003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423892"/>
            <a:ext cx="890587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58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67544" y="3212976"/>
            <a:ext cx="8229600" cy="10626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Спасибо за внимание.</a:t>
            </a:r>
          </a:p>
        </p:txBody>
      </p:sp>
      <p:pic>
        <p:nvPicPr>
          <p:cNvPr id="4098" name="Picture 2" descr="C:\Users\User\Desktop\tsu_library_logo_symbol_big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292" y="5445224"/>
            <a:ext cx="891011" cy="101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23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Электронная библиотека (репозиторий) </a:t>
            </a:r>
            <a:r>
              <a:rPr lang="ru-RU" sz="3200" dirty="0" smtClean="0"/>
              <a:t> ТГУ 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http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/>
              </a:rPr>
              <a:t>://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vital.lib.tsu.ru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)</a:t>
            </a:r>
            <a:endParaRPr lang="ru-RU" sz="3200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3827" y="3501008"/>
            <a:ext cx="8229600" cy="295232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/>
              <a:t>это </a:t>
            </a:r>
            <a:r>
              <a:rPr lang="ru-RU" sz="2800" dirty="0"/>
              <a:t>информационный ресурс, организованный на основе программного обеспечения VITAL корпорации VTLS (</a:t>
            </a:r>
            <a:r>
              <a:rPr lang="ru-RU" sz="2800" dirty="0" err="1"/>
              <a:t>Innovative</a:t>
            </a:r>
            <a:r>
              <a:rPr lang="ru-RU" sz="2800" dirty="0"/>
              <a:t>), который обеспечивает доступ к полнотекстовым материалам и является частью фонда Научной библиотеки ТГУ.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1" t="13759" r="7606" b="62270"/>
          <a:stretch/>
        </p:blipFill>
        <p:spPr bwMode="auto">
          <a:xfrm>
            <a:off x="323528" y="1700808"/>
            <a:ext cx="8490198" cy="147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59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I </a:t>
            </a:r>
            <a:r>
              <a:rPr lang="ru-RU" sz="3600" dirty="0">
                <a:effectLst/>
              </a:rPr>
              <a:t>закон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Books</a:t>
            </a:r>
            <a:r>
              <a:rPr lang="ru-RU" sz="3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ru-RU" sz="360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are</a:t>
            </a:r>
            <a:r>
              <a:rPr lang="ru-RU" sz="3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ru-RU" sz="360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for</a:t>
            </a:r>
            <a:r>
              <a:rPr lang="ru-RU" sz="3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ru-RU" sz="360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use</a:t>
            </a:r>
            <a:r>
              <a:rPr lang="ru-RU" sz="3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ru-RU" sz="3600" dirty="0" smtClean="0">
                <a:effectLst/>
              </a:rPr>
              <a:t>– </a:t>
            </a:r>
            <a:br>
              <a:rPr lang="ru-RU" sz="3600" dirty="0" smtClean="0">
                <a:effectLst/>
              </a:rPr>
            </a:br>
            <a:r>
              <a:rPr lang="ru-RU" sz="3600" dirty="0" smtClean="0">
                <a:effectLst/>
              </a:rPr>
              <a:t>Книги </a:t>
            </a:r>
            <a:r>
              <a:rPr lang="ru-RU" sz="3600" dirty="0">
                <a:effectLst/>
              </a:rPr>
              <a:t>предназначены для </a:t>
            </a:r>
            <a:r>
              <a:rPr lang="ru-RU" sz="3600" dirty="0" smtClean="0">
                <a:effectLst/>
              </a:rPr>
              <a:t>использования </a:t>
            </a:r>
            <a:endParaRPr lang="ru-RU" sz="3600" dirty="0"/>
          </a:p>
        </p:txBody>
      </p:sp>
      <p:pic>
        <p:nvPicPr>
          <p:cNvPr id="4" name="Picture 2" descr="C:\Users\User\Desktop\tsu_library_logo_symbol_big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292" y="5445224"/>
            <a:ext cx="891011" cy="101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5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Электронная библиотека ТГУ </a:t>
            </a:r>
            <a:br>
              <a:rPr lang="ru-RU" sz="3600" dirty="0" smtClean="0"/>
            </a:br>
            <a:r>
              <a:rPr lang="ru-RU" sz="3600" dirty="0" smtClean="0"/>
              <a:t>сегодня – это:</a:t>
            </a:r>
            <a:endParaRPr lang="ru-RU" sz="36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67544" y="2276873"/>
            <a:ext cx="8229600" cy="1584175"/>
          </a:xfrm>
        </p:spPr>
        <p:txBody>
          <a:bodyPr>
            <a:normAutofit/>
          </a:bodyPr>
          <a:lstStyle/>
          <a:p>
            <a:r>
              <a:rPr lang="ru-RU" dirty="0" smtClean="0"/>
              <a:t>Доступ </a:t>
            </a:r>
            <a:r>
              <a:rPr lang="ru-RU" dirty="0"/>
              <a:t>более чем к 80 тыс. </a:t>
            </a:r>
            <a:r>
              <a:rPr lang="ru-RU" dirty="0" smtClean="0"/>
              <a:t>файлов</a:t>
            </a:r>
          </a:p>
          <a:p>
            <a:r>
              <a:rPr lang="ru-RU" dirty="0" smtClean="0"/>
              <a:t>Более </a:t>
            </a:r>
            <a:r>
              <a:rPr lang="ru-RU" dirty="0"/>
              <a:t>70% контента </a:t>
            </a:r>
            <a:r>
              <a:rPr lang="ru-RU" dirty="0" smtClean="0"/>
              <a:t>в </a:t>
            </a:r>
            <a:r>
              <a:rPr lang="ru-RU" dirty="0"/>
              <a:t>открытом </a:t>
            </a:r>
            <a:r>
              <a:rPr lang="ru-RU" dirty="0" smtClean="0"/>
              <a:t>доступе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C:\Users\User\Desktop\tsu_library_logo_symbol_big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292" y="5445224"/>
            <a:ext cx="891011" cy="101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Публикации\2016\Промоблок\На сайт\lib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17032"/>
            <a:ext cx="4238625" cy="2600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70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2736"/>
            <a:ext cx="7772400" cy="2176502"/>
          </a:xfrm>
        </p:spPr>
        <p:txBody>
          <a:bodyPr>
            <a:normAutofit fontScale="90000"/>
          </a:bodyPr>
          <a:lstStyle/>
          <a:p>
            <a:r>
              <a:rPr lang="en-US" dirty="0"/>
              <a:t>II </a:t>
            </a:r>
            <a:r>
              <a:rPr lang="ru-RU" dirty="0" smtClean="0"/>
              <a:t>закон</a:t>
            </a:r>
            <a:r>
              <a:rPr lang="ru-RU" dirty="0"/>
              <a:t/>
            </a:r>
            <a:br>
              <a:rPr lang="ru-RU" dirty="0"/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Every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reader his book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ru-RU" dirty="0" smtClean="0">
                <a:effectLst/>
              </a:rPr>
              <a:t>– 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Каждому </a:t>
            </a:r>
            <a:r>
              <a:rPr lang="ru-RU" dirty="0">
                <a:effectLst/>
              </a:rPr>
              <a:t>читателю – свою книгу</a:t>
            </a:r>
            <a:endParaRPr lang="ru-RU" dirty="0"/>
          </a:p>
        </p:txBody>
      </p:sp>
      <p:pic>
        <p:nvPicPr>
          <p:cNvPr id="4" name="Picture 2" descr="C:\Users\User\Desktop\tsu_library_logo_symbol_big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292" y="5445224"/>
            <a:ext cx="891011" cy="101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58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Статистические данные для </a:t>
            </a:r>
            <a:r>
              <a:rPr lang="ru-RU" dirty="0" smtClean="0"/>
              <a:t>пользователей ресурса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9" t="13679" r="6024" b="8365"/>
          <a:stretch/>
        </p:blipFill>
        <p:spPr bwMode="auto">
          <a:xfrm>
            <a:off x="179512" y="1772816"/>
            <a:ext cx="435468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 txBox="1">
            <a:spLocks/>
          </p:cNvSpPr>
          <p:nvPr/>
        </p:nvSpPr>
        <p:spPr>
          <a:xfrm>
            <a:off x="251520" y="5096222"/>
            <a:ext cx="4104456" cy="576064"/>
          </a:xfrm>
          <a:prstGeom prst="rect">
            <a:avLst/>
          </a:prstGeom>
        </p:spPr>
        <p:txBody>
          <a:bodyPr rIns="91440" anchor="b">
            <a:normAutofit fontScale="90000" lnSpcReduction="2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0" algn="r" rtl="0" eaLnBrk="1" latinLnBrk="0" hangingPunct="1">
              <a:spcBef>
                <a:spcPct val="0"/>
              </a:spcBef>
              <a:buNone/>
              <a:defRPr kumimoji="0" sz="2000" b="1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dirty="0" smtClean="0">
                <a:effectLst/>
              </a:rPr>
              <a:t>Рейтинг наиболее спрашиваемых публикаций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2" t="14861" r="18516" b="5695"/>
          <a:stretch/>
        </p:blipFill>
        <p:spPr bwMode="auto">
          <a:xfrm>
            <a:off x="4644008" y="1772816"/>
            <a:ext cx="4320480" cy="288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5"/>
          <p:cNvSpPr txBox="1">
            <a:spLocks/>
          </p:cNvSpPr>
          <p:nvPr/>
        </p:nvSpPr>
        <p:spPr>
          <a:xfrm>
            <a:off x="4644008" y="5096222"/>
            <a:ext cx="4104456" cy="576064"/>
          </a:xfrm>
          <a:prstGeom prst="rect">
            <a:avLst/>
          </a:prstGeom>
        </p:spPr>
        <p:txBody>
          <a:bodyPr rIns="91440" anchor="b">
            <a:normAutofit fontScale="90000" lnSpcReduction="2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0" algn="r" rtl="0" eaLnBrk="1" latinLnBrk="0" hangingPunct="1">
              <a:spcBef>
                <a:spcPct val="0"/>
              </a:spcBef>
              <a:buNone/>
              <a:defRPr kumimoji="0" sz="2000" b="1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dirty="0" smtClean="0">
                <a:effectLst/>
              </a:rPr>
              <a:t>Статистические данные по отдельному документу</a:t>
            </a:r>
            <a:endParaRPr lang="ru-RU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5" t="79876" r="18516" b="14879"/>
          <a:stretch/>
        </p:blipFill>
        <p:spPr bwMode="auto">
          <a:xfrm>
            <a:off x="4218655" y="4000103"/>
            <a:ext cx="4900912" cy="58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77" y="5672286"/>
            <a:ext cx="890587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69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5665068"/>
            <a:ext cx="4104456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Статистика для коллекции «Публикации ТГУ»</a:t>
            </a:r>
            <a:endParaRPr lang="ru-RU" dirty="0"/>
          </a:p>
        </p:txBody>
      </p:sp>
      <p:pic>
        <p:nvPicPr>
          <p:cNvPr id="8" name="Picture 2" descr="C:\Users\User\Desktop\tsu_library_logo_symbol_big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461" y="5476537"/>
            <a:ext cx="891011" cy="101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037571" cy="397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76056" y="260648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Статистические </a:t>
            </a:r>
            <a:r>
              <a:rPr lang="ru-RU" sz="20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данные для создателей ресурса</a:t>
            </a:r>
            <a:endParaRPr lang="ru-RU" sz="2000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3888432" cy="4016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32040" y="5661248"/>
            <a:ext cx="30694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+mj-lt"/>
                <a:ea typeface="+mj-ea"/>
                <a:cs typeface="+mj-cs"/>
              </a:rPr>
              <a:t>Общая статистика </a:t>
            </a:r>
            <a:r>
              <a:rPr lang="ru-RU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+mj-lt"/>
                <a:ea typeface="+mj-ea"/>
                <a:cs typeface="+mj-cs"/>
              </a:rPr>
              <a:t>обращений к </a:t>
            </a:r>
            <a:r>
              <a:rPr lang="ru-RU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+mj-lt"/>
                <a:ea typeface="+mj-ea"/>
                <a:cs typeface="+mj-cs"/>
              </a:rPr>
              <a:t>сайту </a:t>
            </a:r>
            <a:endParaRPr lang="ru-RU" b="1" dirty="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+mj-lt"/>
                <a:ea typeface="+mj-ea"/>
                <a:cs typeface="+mj-cs"/>
              </a:rPr>
              <a:t>ЭБ </a:t>
            </a:r>
            <a:r>
              <a:rPr lang="ru-RU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+mj-lt"/>
                <a:ea typeface="+mj-ea"/>
                <a:cs typeface="+mj-cs"/>
              </a:rPr>
              <a:t>ТГУ</a:t>
            </a:r>
          </a:p>
        </p:txBody>
      </p:sp>
    </p:spTree>
    <p:extLst>
      <p:ext uri="{BB962C8B-B14F-4D97-AF65-F5344CB8AC3E}">
        <p14:creationId xmlns:p14="http://schemas.microsoft.com/office/powerpoint/2010/main" val="144810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III</a:t>
            </a:r>
            <a:r>
              <a:rPr lang="ru-RU" dirty="0"/>
              <a:t> </a:t>
            </a:r>
            <a:r>
              <a:rPr lang="ru-RU" dirty="0" smtClean="0"/>
              <a:t>закон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Every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book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its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reader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ru-RU" dirty="0" smtClean="0">
                <a:effectLst/>
              </a:rPr>
              <a:t>– 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Каждой </a:t>
            </a:r>
            <a:r>
              <a:rPr lang="ru-RU" dirty="0">
                <a:effectLst/>
              </a:rPr>
              <a:t>книге – своего читателя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C:\Users\User\Desktop\tsu_library_logo_symbol_big_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292" y="5445224"/>
            <a:ext cx="891011" cy="101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441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Коллекции ЭБ ТГУ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b="1" dirty="0"/>
              <a:t>Публикации ТГУ </a:t>
            </a:r>
            <a:endParaRPr lang="ru-RU" b="1" dirty="0" smtClean="0"/>
          </a:p>
          <a:p>
            <a:pPr lvl="0"/>
            <a:r>
              <a:rPr lang="ru-RU" b="1" dirty="0" smtClean="0"/>
              <a:t>Авторефераты </a:t>
            </a:r>
            <a:r>
              <a:rPr lang="ru-RU" b="1" dirty="0"/>
              <a:t>диссертаций и диссертации </a:t>
            </a:r>
            <a:endParaRPr lang="ru-RU" b="1" dirty="0" smtClean="0"/>
          </a:p>
          <a:p>
            <a:pPr lvl="0"/>
            <a:r>
              <a:rPr lang="ru-RU" b="1" dirty="0" smtClean="0"/>
              <a:t>Периодические </a:t>
            </a:r>
            <a:r>
              <a:rPr lang="ru-RU" b="1" dirty="0"/>
              <a:t>издания </a:t>
            </a:r>
            <a:r>
              <a:rPr lang="ru-RU" b="1" dirty="0" smtClean="0"/>
              <a:t>ТГУ</a:t>
            </a:r>
            <a:r>
              <a:rPr lang="ru-RU" dirty="0" smtClean="0"/>
              <a:t> </a:t>
            </a:r>
          </a:p>
          <a:p>
            <a:pPr lvl="0"/>
            <a:r>
              <a:rPr lang="ru-RU" b="1" dirty="0" smtClean="0"/>
              <a:t>Учебные </a:t>
            </a:r>
            <a:r>
              <a:rPr lang="ru-RU" b="1" dirty="0"/>
              <a:t>издания </a:t>
            </a:r>
            <a:endParaRPr lang="ru-RU" b="1" dirty="0" smtClean="0"/>
          </a:p>
          <a:p>
            <a:pPr lvl="0"/>
            <a:r>
              <a:rPr lang="ru-RU" b="1" dirty="0" smtClean="0"/>
              <a:t>Сибирь</a:t>
            </a:r>
            <a:r>
              <a:rPr lang="ru-RU" b="1" dirty="0"/>
              <a:t>. Томск. </a:t>
            </a:r>
            <a:r>
              <a:rPr lang="ru-RU" b="1" dirty="0" smtClean="0"/>
              <a:t>ТГУ</a:t>
            </a:r>
            <a:endParaRPr lang="ru-RU" dirty="0"/>
          </a:p>
          <a:p>
            <a:pPr lvl="0"/>
            <a:r>
              <a:rPr lang="ru-RU" b="1" dirty="0"/>
              <a:t>Книжные памятники Томской области</a:t>
            </a:r>
          </a:p>
          <a:p>
            <a:r>
              <a:rPr lang="ru-RU" b="1" dirty="0"/>
              <a:t>Выпускные квалификационные работы (ВКР)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589240"/>
            <a:ext cx="890587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65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азовая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768</TotalTime>
  <Words>265</Words>
  <Application>Microsoft Office PowerPoint</Application>
  <PresentationFormat>Экран (4:3)</PresentationFormat>
  <Paragraphs>68</Paragraphs>
  <Slides>19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Литейная</vt:lpstr>
      <vt:lpstr>Электронная библиотека в системе информационной образовательной среды университета</vt:lpstr>
      <vt:lpstr>Электронная библиотека (репозиторий)  ТГУ (http://vital.lib.tsu.ru)</vt:lpstr>
      <vt:lpstr>I закон Books are for use –  Книги предназначены для использования </vt:lpstr>
      <vt:lpstr>Электронная библиотека ТГУ  сегодня – это:</vt:lpstr>
      <vt:lpstr>II закон Every reader his book –  Каждому читателю – свою книгу</vt:lpstr>
      <vt:lpstr>Статистические данные для пользователей ресурса</vt:lpstr>
      <vt:lpstr>Статистика для коллекции «Публикации ТГУ»</vt:lpstr>
      <vt:lpstr>III закон Every book its reader –  Каждой книге – своего читателя </vt:lpstr>
      <vt:lpstr>Коллекции ЭБ ТГУ</vt:lpstr>
      <vt:lpstr>Коллекции ЭБ ТГУ</vt:lpstr>
      <vt:lpstr>Методы комплектования </vt:lpstr>
      <vt:lpstr>IV закон Save the time of the reader  -  Берегите время читателя </vt:lpstr>
      <vt:lpstr>Сервисы</vt:lpstr>
      <vt:lpstr>Wiki-страница</vt:lpstr>
      <vt:lpstr>Свидетельство об электронной публикации</vt:lpstr>
      <vt:lpstr>V закон A library is a growing organism  - Библиотека – развивающийся организм </vt:lpstr>
      <vt:lpstr>Проект «Транссибирский научный путь»</vt:lpstr>
      <vt:lpstr>Регистрация ЭБ ТГУ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Home</cp:lastModifiedBy>
  <cp:revision>61</cp:revision>
  <dcterms:created xsi:type="dcterms:W3CDTF">2016-02-24T12:19:42Z</dcterms:created>
  <dcterms:modified xsi:type="dcterms:W3CDTF">2016-05-18T18:22:10Z</dcterms:modified>
</cp:coreProperties>
</file>