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305" r:id="rId2"/>
    <p:sldId id="267" r:id="rId3"/>
    <p:sldId id="282" r:id="rId4"/>
    <p:sldId id="283" r:id="rId5"/>
    <p:sldId id="284" r:id="rId6"/>
    <p:sldId id="285" r:id="rId7"/>
    <p:sldId id="260" r:id="rId8"/>
    <p:sldId id="265" r:id="rId9"/>
    <p:sldId id="276" r:id="rId10"/>
    <p:sldId id="278" r:id="rId11"/>
    <p:sldId id="295" r:id="rId12"/>
    <p:sldId id="297" r:id="rId13"/>
    <p:sldId id="298" r:id="rId14"/>
    <p:sldId id="299" r:id="rId15"/>
    <p:sldId id="300" r:id="rId16"/>
    <p:sldId id="274" r:id="rId17"/>
    <p:sldId id="306" r:id="rId18"/>
    <p:sldId id="266" r:id="rId19"/>
    <p:sldId id="268" r:id="rId20"/>
    <p:sldId id="271" r:id="rId21"/>
    <p:sldId id="272" r:id="rId22"/>
    <p:sldId id="289" r:id="rId23"/>
    <p:sldId id="304" r:id="rId24"/>
    <p:sldId id="286" r:id="rId25"/>
    <p:sldId id="288" r:id="rId26"/>
    <p:sldId id="290" r:id="rId27"/>
    <p:sldId id="291" r:id="rId28"/>
    <p:sldId id="262" r:id="rId29"/>
    <p:sldId id="264" r:id="rId30"/>
    <p:sldId id="281" r:id="rId31"/>
    <p:sldId id="301" r:id="rId32"/>
    <p:sldId id="256" r:id="rId33"/>
    <p:sldId id="257" r:id="rId34"/>
    <p:sldId id="293" r:id="rId35"/>
    <p:sldId id="294" r:id="rId36"/>
    <p:sldId id="302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67" autoAdjust="0"/>
    <p:restoredTop sz="86448" autoAdjust="0"/>
  </p:normalViewPr>
  <p:slideViewPr>
    <p:cSldViewPr>
      <p:cViewPr varScale="1">
        <p:scale>
          <a:sx n="93" d="100"/>
          <a:sy n="93" d="100"/>
        </p:scale>
        <p:origin x="-18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1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7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0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3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3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6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0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5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7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5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1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6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2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969FB8-495F-4FA1-A323-64A8D8C002FE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1C636D-433E-4331-BDAD-69F24E667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1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Повышение публикационной активности вуза: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функции библиотеки НГПУ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63087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>
                <a:solidFill>
                  <a:srgbClr val="0070C0"/>
                </a:solidFill>
              </a:rPr>
              <a:t>Шуляк</a:t>
            </a:r>
            <a:r>
              <a:rPr lang="ru-RU" dirty="0">
                <a:solidFill>
                  <a:srgbClr val="0070C0"/>
                </a:solidFill>
              </a:rPr>
              <a:t> О. В.  </a:t>
            </a:r>
          </a:p>
          <a:p>
            <a:pPr algn="r"/>
            <a:r>
              <a:rPr lang="ru-RU" dirty="0">
                <a:solidFill>
                  <a:srgbClr val="0070C0"/>
                </a:solidFill>
              </a:rPr>
              <a:t>гл. библиограф библиографического информационного центра библиотеки </a:t>
            </a:r>
            <a:r>
              <a:rPr lang="ru-RU" dirty="0" smtClean="0">
                <a:solidFill>
                  <a:srgbClr val="0070C0"/>
                </a:solidFill>
              </a:rPr>
              <a:t>НГПУ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2016 г.</a:t>
            </a:r>
          </a:p>
          <a:p>
            <a:pPr algn="r"/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1572462"/>
            <a:ext cx="6048672" cy="17706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20688"/>
            <a:ext cx="7920880" cy="1008062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Факторы роста публикационной активности университета</a:t>
            </a:r>
          </a:p>
        </p:txBody>
      </p:sp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806236" y="1844824"/>
            <a:ext cx="7416824" cy="37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51435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indent="0" algn="l" eaLnBrk="1" hangingPunct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0" dirty="0">
                <a:solidFill>
                  <a:srgbClr val="002060"/>
                </a:solidFill>
              </a:rPr>
              <a:t>Мониторинг представления публикаций университета в  открытых ресурсах Интернета (</a:t>
            </a:r>
            <a:r>
              <a:rPr lang="en-US" sz="2000" i="0" dirty="0">
                <a:solidFill>
                  <a:srgbClr val="002060"/>
                </a:solidFill>
              </a:rPr>
              <a:t>Google</a:t>
            </a:r>
            <a:r>
              <a:rPr lang="ru-RU" sz="2000" i="0" dirty="0">
                <a:solidFill>
                  <a:srgbClr val="002060"/>
                </a:solidFill>
              </a:rPr>
              <a:t>, Яндекс и др.).</a:t>
            </a:r>
          </a:p>
          <a:p>
            <a:pPr indent="0" algn="l" eaLnBrk="1" hangingPunct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0" dirty="0">
                <a:solidFill>
                  <a:srgbClr val="002060"/>
                </a:solidFill>
              </a:rPr>
              <a:t>Мониторинг публикационной активности университета в международных и национальном индексах научного цитирования, взаимодействие с </a:t>
            </a:r>
            <a:r>
              <a:rPr lang="ru-RU" sz="2000" i="0" dirty="0" smtClean="0">
                <a:solidFill>
                  <a:srgbClr val="002060"/>
                </a:solidFill>
              </a:rPr>
              <a:t>индексами.</a:t>
            </a:r>
          </a:p>
          <a:p>
            <a:pPr indent="0" algn="l" eaLnBrk="1" hangingPunct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0" dirty="0" smtClean="0">
                <a:solidFill>
                  <a:srgbClr val="002060"/>
                </a:solidFill>
              </a:rPr>
              <a:t>Анализ </a:t>
            </a:r>
            <a:r>
              <a:rPr lang="ru-RU" sz="2000" i="0" dirty="0">
                <a:solidFill>
                  <a:srgbClr val="002060"/>
                </a:solidFill>
              </a:rPr>
              <a:t>отражения деятельности университета в национальных и международных рейтингах вузов.</a:t>
            </a:r>
          </a:p>
        </p:txBody>
      </p:sp>
    </p:spTree>
    <p:extLst>
      <p:ext uri="{BB962C8B-B14F-4D97-AF65-F5344CB8AC3E}">
        <p14:creationId xmlns:p14="http://schemas.microsoft.com/office/powerpoint/2010/main" val="8657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20688"/>
            <a:ext cx="6798735" cy="1008111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Функции библиотеки в </a:t>
            </a:r>
            <a:r>
              <a:rPr lang="ru-RU" b="1" dirty="0" err="1" smtClean="0">
                <a:solidFill>
                  <a:schemeClr val="tx1"/>
                </a:solidFill>
              </a:rPr>
              <a:t>наукометрии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>
                <a:solidFill>
                  <a:srgbClr val="002060"/>
                </a:solidFill>
              </a:rPr>
              <a:t>Систематический подсчет публикаций, цитирований, количества авторов и составление отчетов для научной части университета (публикации за последние 5 лет, за отчетный год) в международных базах данных: </a:t>
            </a:r>
            <a:r>
              <a:rPr lang="en-US" sz="1800" dirty="0">
                <a:solidFill>
                  <a:srgbClr val="002060"/>
                </a:solidFill>
              </a:rPr>
              <a:t>Scopus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</a:rPr>
              <a:t>Web of Science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</a:rPr>
              <a:t>Google Scholar</a:t>
            </a:r>
            <a:r>
              <a:rPr lang="ru-RU" sz="1800" dirty="0">
                <a:solidFill>
                  <a:srgbClr val="002060"/>
                </a:solidFill>
              </a:rPr>
              <a:t> и тематических базах - </a:t>
            </a:r>
            <a:r>
              <a:rPr lang="en-US" sz="1800" dirty="0">
                <a:solidFill>
                  <a:srgbClr val="002060"/>
                </a:solidFill>
              </a:rPr>
              <a:t>PubMed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</a:rPr>
              <a:t>Social Science Research Network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</a:rPr>
              <a:t>ERIH</a:t>
            </a:r>
            <a:r>
              <a:rPr lang="ru-RU" sz="1800" dirty="0">
                <a:solidFill>
                  <a:srgbClr val="002060"/>
                </a:solidFill>
              </a:rPr>
              <a:t> и др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Систематический подсчет количества представленных авторов, количества публикаций, количества цитирований, и составление отчетов для научной части университета (за последние 5 лет, за отчетный год) в Российском индексе научного цитирования (</a:t>
            </a:r>
            <a:r>
              <a:rPr lang="ru-RU" sz="1800" dirty="0" err="1">
                <a:solidFill>
                  <a:srgbClr val="002060"/>
                </a:solidFill>
              </a:rPr>
              <a:t>Ринц</a:t>
            </a:r>
            <a:r>
              <a:rPr lang="ru-RU" sz="1800" dirty="0">
                <a:solidFill>
                  <a:srgbClr val="002060"/>
                </a:solidFill>
              </a:rPr>
              <a:t>).</a:t>
            </a:r>
          </a:p>
          <a:p>
            <a:pPr lvl="0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0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82" y="692697"/>
            <a:ext cx="6798734" cy="108012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Функции библиотеки в </a:t>
            </a:r>
            <a:r>
              <a:rPr lang="ru-RU" b="1" dirty="0" err="1">
                <a:solidFill>
                  <a:schemeClr val="tx1"/>
                </a:solidFill>
              </a:rPr>
              <a:t>наукометрии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Создание и поддержка профилей своей организации в БД </a:t>
            </a:r>
            <a:r>
              <a:rPr lang="en-US" dirty="0">
                <a:solidFill>
                  <a:srgbClr val="002060"/>
                </a:solidFill>
              </a:rPr>
              <a:t>Scopus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Web of Science</a:t>
            </a:r>
            <a:r>
              <a:rPr lang="ru-RU" dirty="0">
                <a:solidFill>
                  <a:srgbClr val="002060"/>
                </a:solidFill>
              </a:rPr>
              <a:t>, для улучшения показателей публикационной активности вуза.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Сбор информации о публикациях и цитированиях членов комиссии диссертационных советов (международные базы индексирования и РИНЦ).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51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836712"/>
            <a:ext cx="7704856" cy="54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Работа с модулем </a:t>
            </a:r>
            <a:r>
              <a:rPr lang="en-US" dirty="0">
                <a:solidFill>
                  <a:srgbClr val="002060"/>
                </a:solidFill>
              </a:rPr>
              <a:t>Science Index</a:t>
            </a:r>
            <a:r>
              <a:rPr lang="ru-RU" dirty="0">
                <a:solidFill>
                  <a:srgbClr val="002060"/>
                </a:solidFill>
              </a:rPr>
              <a:t> [Организация]:</a:t>
            </a:r>
          </a:p>
          <a:p>
            <a:r>
              <a:rPr lang="ru-RU" dirty="0">
                <a:solidFill>
                  <a:srgbClr val="002060"/>
                </a:solidFill>
              </a:rPr>
              <a:t>*Поиск публикаций авторов.</a:t>
            </a:r>
          </a:p>
          <a:p>
            <a:r>
              <a:rPr lang="ru-RU" dirty="0">
                <a:solidFill>
                  <a:srgbClr val="002060"/>
                </a:solidFill>
              </a:rPr>
              <a:t>*Корректировка и дополнение информации о публикациях авторов.</a:t>
            </a:r>
          </a:p>
          <a:p>
            <a:r>
              <a:rPr lang="ru-RU" dirty="0">
                <a:solidFill>
                  <a:srgbClr val="002060"/>
                </a:solidFill>
              </a:rPr>
              <a:t>*Присоединение публикаций и ссылок к авторскому профилю.</a:t>
            </a:r>
          </a:p>
          <a:p>
            <a:r>
              <a:rPr lang="ru-RU" dirty="0">
                <a:solidFill>
                  <a:srgbClr val="002060"/>
                </a:solidFill>
              </a:rPr>
              <a:t>*Идентификация организации в публикациях автора.</a:t>
            </a:r>
          </a:p>
          <a:p>
            <a:r>
              <a:rPr lang="ru-RU" dirty="0">
                <a:solidFill>
                  <a:srgbClr val="002060"/>
                </a:solidFill>
              </a:rPr>
              <a:t>*Определение индекса цитируемости и индекса </a:t>
            </a:r>
            <a:r>
              <a:rPr lang="ru-RU" dirty="0" err="1">
                <a:solidFill>
                  <a:srgbClr val="002060"/>
                </a:solidFill>
              </a:rPr>
              <a:t>Хирша</a:t>
            </a:r>
            <a:r>
              <a:rPr lang="ru-RU" dirty="0">
                <a:solidFill>
                  <a:srgbClr val="002060"/>
                </a:solidFill>
              </a:rPr>
              <a:t> автора.</a:t>
            </a:r>
          </a:p>
          <a:p>
            <a:r>
              <a:rPr lang="ru-RU" dirty="0">
                <a:solidFill>
                  <a:srgbClr val="002060"/>
                </a:solidFill>
              </a:rPr>
              <a:t>*Определение </a:t>
            </a:r>
            <a:r>
              <a:rPr lang="ru-RU" dirty="0" err="1">
                <a:solidFill>
                  <a:srgbClr val="002060"/>
                </a:solidFill>
              </a:rPr>
              <a:t>импакт</a:t>
            </a:r>
            <a:r>
              <a:rPr lang="ru-RU" dirty="0">
                <a:solidFill>
                  <a:srgbClr val="002060"/>
                </a:solidFill>
              </a:rPr>
              <a:t>-фактора журналов, в которых публикуется автор.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*Ввод информации в РИНЦ (учебно-методические пособия, монографии, материалы научных конференций, сборники статей, статьи из журналов, диссертации, патенты).</a:t>
            </a:r>
          </a:p>
          <a:p>
            <a:r>
              <a:rPr lang="ru-RU" dirty="0">
                <a:solidFill>
                  <a:srgbClr val="002060"/>
                </a:solidFill>
              </a:rPr>
              <a:t>            * Предоставление </a:t>
            </a:r>
            <a:r>
              <a:rPr lang="ru-RU" dirty="0" err="1">
                <a:solidFill>
                  <a:srgbClr val="002060"/>
                </a:solidFill>
              </a:rPr>
              <a:t>библиометрических</a:t>
            </a:r>
            <a:r>
              <a:rPr lang="ru-RU" dirty="0">
                <a:solidFill>
                  <a:srgbClr val="002060"/>
                </a:solidFill>
              </a:rPr>
              <a:t> данных с целью анализа научной деятельности специалистов и подразделений НГПУ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76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704856" cy="561662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dirty="0">
                <a:solidFill>
                  <a:srgbClr val="002060"/>
                </a:solidFill>
              </a:rPr>
              <a:t>Консультационная помощь:</a:t>
            </a:r>
          </a:p>
          <a:p>
            <a:r>
              <a:rPr lang="ru-RU" sz="3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>
                <a:solidFill>
                  <a:srgbClr val="002060"/>
                </a:solidFill>
              </a:rPr>
              <a:t>*Сбор информации о публикациях и цитированиях, индексе </a:t>
            </a:r>
            <a:r>
              <a:rPr lang="ru-RU" sz="3800" dirty="0" err="1">
                <a:solidFill>
                  <a:srgbClr val="002060"/>
                </a:solidFill>
              </a:rPr>
              <a:t>Хирша</a:t>
            </a:r>
            <a:r>
              <a:rPr lang="ru-RU" sz="3800" dirty="0">
                <a:solidFill>
                  <a:srgbClr val="002060"/>
                </a:solidFill>
              </a:rPr>
              <a:t> в международных БД и БД РИНЦ для конкретных авторов (по запросу).</a:t>
            </a:r>
          </a:p>
          <a:p>
            <a:r>
              <a:rPr lang="ru-RU" sz="3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>
                <a:solidFill>
                  <a:srgbClr val="002060"/>
                </a:solidFill>
              </a:rPr>
              <a:t>* Формирование перечня журналов с ИФ, выявление требований зарубежных издательств/журналов к публикациям.</a:t>
            </a:r>
          </a:p>
          <a:p>
            <a:r>
              <a:rPr lang="ru-RU" sz="3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>
                <a:solidFill>
                  <a:srgbClr val="002060"/>
                </a:solidFill>
              </a:rPr>
              <a:t>*Формирование списка российских журналов, индексируемых в </a:t>
            </a:r>
            <a:r>
              <a:rPr lang="ru-RU" sz="3800" dirty="0" err="1">
                <a:solidFill>
                  <a:srgbClr val="002060"/>
                </a:solidFill>
              </a:rPr>
              <a:t>зарубеждых</a:t>
            </a:r>
            <a:r>
              <a:rPr lang="ru-RU" sz="3800" dirty="0">
                <a:solidFill>
                  <a:srgbClr val="002060"/>
                </a:solidFill>
              </a:rPr>
              <a:t> БД </a:t>
            </a:r>
            <a:r>
              <a:rPr lang="en-US" sz="3800" dirty="0">
                <a:solidFill>
                  <a:srgbClr val="002060"/>
                </a:solidFill>
              </a:rPr>
              <a:t>Scopus</a:t>
            </a:r>
            <a:r>
              <a:rPr lang="ru-RU" sz="3800" dirty="0">
                <a:solidFill>
                  <a:srgbClr val="002060"/>
                </a:solidFill>
              </a:rPr>
              <a:t>, </a:t>
            </a:r>
            <a:r>
              <a:rPr lang="en-US" sz="3800" dirty="0">
                <a:solidFill>
                  <a:srgbClr val="002060"/>
                </a:solidFill>
              </a:rPr>
              <a:t>Web of Science</a:t>
            </a:r>
            <a:r>
              <a:rPr lang="ru-RU" sz="3800" dirty="0">
                <a:solidFill>
                  <a:srgbClr val="002060"/>
                </a:solidFill>
              </a:rPr>
              <a:t>, а также списка иностранных журналов, представленных в этих базах.</a:t>
            </a:r>
          </a:p>
          <a:p>
            <a:r>
              <a:rPr lang="ru-RU" sz="3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>
                <a:solidFill>
                  <a:srgbClr val="002060"/>
                </a:solidFill>
              </a:rPr>
              <a:t>*Обсуждение практических шагов по персональному продвижению автора.</a:t>
            </a:r>
          </a:p>
          <a:p>
            <a:r>
              <a:rPr lang="ru-RU" sz="3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3800" dirty="0">
                <a:solidFill>
                  <a:srgbClr val="002060"/>
                </a:solidFill>
              </a:rPr>
              <a:t>*Создание раздела «</a:t>
            </a:r>
            <a:r>
              <a:rPr lang="ru-RU" sz="3800" dirty="0" err="1">
                <a:solidFill>
                  <a:srgbClr val="002060"/>
                </a:solidFill>
              </a:rPr>
              <a:t>Наукометрия</a:t>
            </a:r>
            <a:r>
              <a:rPr lang="ru-RU" sz="3800" dirty="0">
                <a:solidFill>
                  <a:srgbClr val="002060"/>
                </a:solidFill>
              </a:rPr>
              <a:t>» на сайте библиотеки вуза, в котором представлены материалы, посвященные развитию публикационной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42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632848" cy="290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помощь: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*Обучение работе с Авторским профилем.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*Проведение совместных заседаний кафедр вуза и библиотеки, на которых библиотекари проводят обучающие занятия по работе с зарубежными БД и БД РИНЦ, по улучшению показателей публикационной активности авторов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3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620688"/>
            <a:ext cx="7138987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ts val="6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повысить публикационную активность в университете: практические шаги по продвижению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377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0014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Создать раздел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dirty="0" err="1">
                <a:solidFill>
                  <a:srgbClr val="C00000"/>
                </a:solidFill>
              </a:rPr>
              <a:t>Наукометрия</a:t>
            </a:r>
            <a:r>
              <a:rPr lang="ru-RU" dirty="0">
                <a:solidFill>
                  <a:srgbClr val="C00000"/>
                </a:solidFill>
              </a:rPr>
              <a:t>» на сайте библиотеки вуза</a:t>
            </a:r>
          </a:p>
        </p:txBody>
      </p:sp>
      <p:pic>
        <p:nvPicPr>
          <p:cNvPr id="1026" name="Picture 2" descr="C:\Documents and Settings\User\Рабочий стол\сай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768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5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92697"/>
            <a:ext cx="7643043" cy="5040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CC0000"/>
                </a:solidFill>
              </a:rPr>
              <a:t>Отслеживать профиль автора</a:t>
            </a:r>
            <a:r>
              <a:rPr lang="en-US" sz="4000" dirty="0" smtClean="0">
                <a:solidFill>
                  <a:srgbClr val="CC0000"/>
                </a:solidFill>
              </a:rPr>
              <a:t> </a:t>
            </a:r>
            <a:r>
              <a:rPr lang="ru-RU" sz="4000" dirty="0" smtClean="0">
                <a:solidFill>
                  <a:srgbClr val="CC0000"/>
                </a:solidFill>
              </a:rPr>
              <a:t>в РИНЦ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932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20688"/>
            <a:ext cx="7848871" cy="998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CC0000"/>
                </a:solidFill>
              </a:rPr>
              <a:t>Отслеживать ведущие журналы в областях по профилю вуза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5" y="1597127"/>
            <a:ext cx="7756715" cy="46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5608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Публикационная</a:t>
            </a:r>
            <a:r>
              <a:rPr lang="ru-RU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научно-исследовательской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автора или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научного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иного коллективного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актора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исследовательского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(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организация,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страна), воплощённый в виде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например, журнальной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статьи,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коллективном сборнике, доклада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трудах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конференции, авторской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монографии,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опубликованного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отчёта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НИР.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20689"/>
            <a:ext cx="7920880" cy="1008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CC0000"/>
                </a:solidFill>
              </a:rPr>
              <a:t>Отслеживать свои публикации в Интернете (</a:t>
            </a:r>
            <a:r>
              <a:rPr lang="en-US" sz="4000" dirty="0" smtClean="0">
                <a:solidFill>
                  <a:srgbClr val="CC0000"/>
                </a:solidFill>
              </a:rPr>
              <a:t>Google Scholar</a:t>
            </a:r>
            <a:r>
              <a:rPr lang="ru-RU" sz="4000" dirty="0" smtClean="0">
                <a:solidFill>
                  <a:srgbClr val="CC0000"/>
                </a:solidFill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1"/>
            <a:ext cx="7632848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620688"/>
            <a:ext cx="7848872" cy="8640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CC0000"/>
                </a:solidFill>
              </a:rPr>
              <a:t>Отслеживать публикации в ведущих отраслевых БД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76864" cy="47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292032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Научная статья для зарубежного журнала </a:t>
            </a:r>
            <a:r>
              <a:rPr lang="ru-RU" sz="3200" b="1" u="sng" dirty="0" smtClean="0">
                <a:solidFill>
                  <a:srgbClr val="C00000"/>
                </a:solidFill>
              </a:rPr>
              <a:t>должна содержать обязательную информацию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заголовок статьи (</a:t>
            </a:r>
            <a:r>
              <a:rPr lang="ru-RU" dirty="0" err="1" smtClean="0">
                <a:solidFill>
                  <a:srgbClr val="002060"/>
                </a:solidFill>
              </a:rPr>
              <a:t>Title</a:t>
            </a:r>
            <a:r>
              <a:rPr lang="ru-RU" dirty="0" smtClean="0">
                <a:solidFill>
                  <a:srgbClr val="002060"/>
                </a:solidFill>
              </a:rPr>
              <a:t>),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сведения об авторах (</a:t>
            </a:r>
            <a:r>
              <a:rPr lang="ru-RU" dirty="0" err="1" smtClean="0">
                <a:solidFill>
                  <a:srgbClr val="002060"/>
                </a:solidFill>
              </a:rPr>
              <a:t>Author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names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and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affiliations</a:t>
            </a:r>
            <a:r>
              <a:rPr lang="ru-RU" dirty="0" smtClean="0">
                <a:solidFill>
                  <a:srgbClr val="002060"/>
                </a:solidFill>
              </a:rPr>
              <a:t>),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аннотация (</a:t>
            </a:r>
            <a:r>
              <a:rPr lang="ru-RU" dirty="0" err="1" smtClean="0">
                <a:solidFill>
                  <a:srgbClr val="002060"/>
                </a:solidFill>
              </a:rPr>
              <a:t>Abstract</a:t>
            </a:r>
            <a:r>
              <a:rPr lang="ru-RU" dirty="0" smtClean="0">
                <a:solidFill>
                  <a:srgbClr val="002060"/>
                </a:solidFill>
              </a:rPr>
              <a:t>),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ключевые слова (</a:t>
            </a:r>
            <a:r>
              <a:rPr lang="ru-RU" dirty="0" err="1" smtClean="0">
                <a:solidFill>
                  <a:srgbClr val="002060"/>
                </a:solidFill>
              </a:rPr>
              <a:t>Keywords</a:t>
            </a:r>
            <a:r>
              <a:rPr lang="ru-RU" dirty="0" smtClean="0">
                <a:solidFill>
                  <a:srgbClr val="002060"/>
                </a:solidFill>
              </a:rPr>
              <a:t>),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библиографические ссылки (</a:t>
            </a:r>
            <a:r>
              <a:rPr lang="ru-RU" dirty="0" err="1" smtClean="0">
                <a:solidFill>
                  <a:srgbClr val="002060"/>
                </a:solidFill>
              </a:rPr>
              <a:t>References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318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6798734" cy="108012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Внутренняя картотека трудов НГПУ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каталог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768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6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6864" cy="9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RESEARCHERID </a:t>
            </a:r>
            <a:r>
              <a:rPr lang="ru-RU" sz="4000" dirty="0" smtClean="0"/>
              <a:t>http://www.researcherid.com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704856" cy="4085038"/>
          </a:xfrm>
        </p:spPr>
      </p:pic>
    </p:spTree>
    <p:extLst>
      <p:ext uri="{BB962C8B-B14F-4D97-AF65-F5344CB8AC3E}">
        <p14:creationId xmlns:p14="http://schemas.microsoft.com/office/powerpoint/2010/main" val="26002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2" y="620688"/>
            <a:ext cx="7330008" cy="5505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RESEARCHERID </a:t>
            </a:r>
            <a:r>
              <a:rPr lang="ru-RU" sz="3200" dirty="0" smtClean="0">
                <a:solidFill>
                  <a:srgbClr val="002060"/>
                </a:solidFill>
              </a:rPr>
              <a:t>также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дает возможность идентификации авторов.  </a:t>
            </a:r>
            <a:r>
              <a:rPr lang="ru-RU" sz="3200" dirty="0">
                <a:solidFill>
                  <a:srgbClr val="002060"/>
                </a:solidFill>
              </a:rPr>
              <a:t>И</a:t>
            </a:r>
            <a:r>
              <a:rPr lang="ru-RU" sz="3200" dirty="0" smtClean="0">
                <a:solidFill>
                  <a:srgbClr val="002060"/>
                </a:solidFill>
              </a:rPr>
              <a:t>дентификатор </a:t>
            </a:r>
            <a:r>
              <a:rPr lang="ru-RU" sz="3200" dirty="0" err="1" smtClean="0">
                <a:solidFill>
                  <a:srgbClr val="002060"/>
                </a:solidFill>
              </a:rPr>
              <a:t>ResearcherID</a:t>
            </a:r>
            <a:r>
              <a:rPr lang="ru-RU" sz="3200" dirty="0" smtClean="0">
                <a:solidFill>
                  <a:srgbClr val="002060"/>
                </a:solidFill>
              </a:rPr>
              <a:t> интегрируется с </a:t>
            </a:r>
            <a:r>
              <a:rPr lang="ru-RU" sz="3200" b="1" dirty="0" err="1" smtClean="0">
                <a:solidFill>
                  <a:srgbClr val="002060"/>
                </a:solidFill>
              </a:rPr>
              <a:t>Web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of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Science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и ORCID.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Возможность поиска авторов, организаций, цитирований, списков публикаций по интересующей тематике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База независима, поиск можно осуществлять дома, без привязки к </a:t>
            </a:r>
            <a:r>
              <a:rPr lang="ru-RU" sz="3200" b="1" dirty="0" err="1" smtClean="0">
                <a:solidFill>
                  <a:srgbClr val="002060"/>
                </a:solidFill>
              </a:rPr>
              <a:t>Web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of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Science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5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92866" cy="55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" y="548680"/>
            <a:ext cx="81156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2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92695"/>
            <a:ext cx="7920880" cy="876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800000"/>
                </a:solidFill>
                <a:latin typeface="Verdana" panose="020B0604030504040204" pitchFamily="34" charset="0"/>
              </a:rPr>
              <a:t>Science Index</a:t>
            </a:r>
            <a:endParaRPr lang="ru-RU" b="1" dirty="0" smtClean="0">
              <a:solidFill>
                <a:srgbClr val="800000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00201"/>
            <a:ext cx="7546032" cy="4421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sz="2400" dirty="0" smtClean="0">
                <a:latin typeface="Verdana" panose="020B0604030504040204" pitchFamily="34" charset="0"/>
              </a:rPr>
              <a:t>	</a:t>
            </a:r>
            <a:r>
              <a:rPr lang="en-US" sz="2400" b="1" dirty="0" smtClean="0">
                <a:solidFill>
                  <a:srgbClr val="800000"/>
                </a:solidFill>
                <a:latin typeface="Verdana" panose="020B0604030504040204" pitchFamily="34" charset="0"/>
              </a:rPr>
              <a:t>Science Index</a:t>
            </a:r>
            <a:r>
              <a:rPr lang="ru-RU" sz="2400" dirty="0" smtClean="0">
                <a:latin typeface="Verdana" panose="020B0604030504040204" pitchFamily="34" charset="0"/>
              </a:rPr>
              <a:t> – аналитическая надстройка над </a:t>
            </a:r>
            <a:r>
              <a:rPr lang="ru-RU" sz="2400" b="1" dirty="0" smtClean="0">
                <a:latin typeface="Verdana" panose="020B0604030504040204" pitchFamily="34" charset="0"/>
              </a:rPr>
              <a:t>РИНЦ</a:t>
            </a:r>
            <a:r>
              <a:rPr lang="ru-RU" sz="2400" dirty="0" smtClean="0">
                <a:latin typeface="Verdana" panose="020B0604030504040204" pitchFamily="34" charset="0"/>
              </a:rPr>
              <a:t> (российским индексом научного цитирования), которая позволяет авторам и научным организациям существенно </a:t>
            </a:r>
            <a:r>
              <a:rPr lang="ru-RU" sz="2400" b="1" dirty="0" smtClean="0">
                <a:latin typeface="Verdana" panose="020B0604030504040204" pitchFamily="34" charset="0"/>
              </a:rPr>
              <a:t>улучшить свои показатели по индексу цитирования</a:t>
            </a:r>
            <a:r>
              <a:rPr lang="ru-RU" sz="2400" dirty="0" smtClean="0">
                <a:latin typeface="Verdana" panose="020B060403050404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	</a:t>
            </a:r>
            <a:r>
              <a:rPr lang="ru-RU" sz="2400" b="1" dirty="0" smtClean="0">
                <a:solidFill>
                  <a:srgbClr val="800000"/>
                </a:solidFill>
                <a:latin typeface="Verdana" panose="020B0604030504040204" pitchFamily="34" charset="0"/>
              </a:rPr>
              <a:t>Основная идеология проекта</a:t>
            </a:r>
            <a:r>
              <a:rPr lang="ru-RU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</a:rPr>
              <a:t>–</a:t>
            </a:r>
            <a:r>
              <a:rPr lang="ru-RU" sz="24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</a:rPr>
              <a:t>совместная работа и сотрудничество разработчиков системы с производителями научной информации (</a:t>
            </a:r>
            <a:r>
              <a:rPr lang="ru-RU" sz="2400" dirty="0" smtClean="0">
                <a:solidFill>
                  <a:srgbClr val="800000"/>
                </a:solidFill>
                <a:latin typeface="Verdana" panose="020B0604030504040204" pitchFamily="34" charset="0"/>
              </a:rPr>
              <a:t>индивидуальными авторами</a:t>
            </a:r>
            <a:r>
              <a:rPr lang="ru-RU" sz="2400" dirty="0" smtClean="0">
                <a:latin typeface="Verdana" panose="020B0604030504040204" pitchFamily="34" charset="0"/>
              </a:rPr>
              <a:t>, организациями).</a:t>
            </a:r>
          </a:p>
        </p:txBody>
      </p:sp>
      <p:pic>
        <p:nvPicPr>
          <p:cNvPr id="12292" name="Picture 4" descr="ast_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8913"/>
            <a:ext cx="523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SCIENCE INDEX*[организация] 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рассчитана на научно-исследовательские и научно-образовательные организации, заинтересованные в систематизации и анализе публикационной активности своих сотрудников.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позволяет проводить анализ публикационного потока и цитируемости публикаций как на уровне всей организации в целом, так и на уровне ее отдельных подразделений (лабораторий, факультетов и т.д.) или сотрудников.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предусмотрена возможность добавления новых публикаций разных типов, отсутствующих в РИНЦ.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Доступ к системе SCIENCE INDEX* [организация] осуществляется путем приобретения организацией лицензии и услуг по обслуживанию и поддержке авторизованных пользователей сроком на один год. </a:t>
            </a:r>
          </a:p>
        </p:txBody>
      </p:sp>
    </p:spTree>
    <p:extLst>
      <p:ext uri="{BB962C8B-B14F-4D97-AF65-F5344CB8AC3E}">
        <p14:creationId xmlns:p14="http://schemas.microsoft.com/office/powerpoint/2010/main" val="49591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Указ президента В. Путина № 599 от 7 мая 2012 года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О</a:t>
            </a:r>
            <a:r>
              <a:rPr lang="ru-RU" sz="2400" b="1" dirty="0" smtClean="0">
                <a:solidFill>
                  <a:srgbClr val="7030A0"/>
                </a:solidFill>
              </a:rPr>
              <a:t> мерах по реализации государственной политики в области образования и науки»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е </a:t>
            </a:r>
            <a:r>
              <a:rPr lang="ru-RU" dirty="0">
                <a:solidFill>
                  <a:srgbClr val="002060"/>
                </a:solidFill>
              </a:rPr>
              <a:t>менее пяти российским университетам к 2020 г. войти в топ-100 международных рейтингов университетов.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величить </a:t>
            </a:r>
            <a:r>
              <a:rPr lang="ru-RU" dirty="0">
                <a:solidFill>
                  <a:srgbClr val="002060"/>
                </a:solidFill>
              </a:rPr>
              <a:t>к 2015 г. долю публикаций российских исследователей в общем количестве публикаций в мировых научных журналах, индексируемых в базе данных «Сеть науки» (</a:t>
            </a:r>
            <a:r>
              <a:rPr lang="ru-RU" dirty="0" err="1">
                <a:solidFill>
                  <a:srgbClr val="002060"/>
                </a:solidFill>
              </a:rPr>
              <a:t>Web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of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Science</a:t>
            </a:r>
            <a:r>
              <a:rPr lang="ru-RU" dirty="0">
                <a:solidFill>
                  <a:srgbClr val="002060"/>
                </a:solidFill>
              </a:rPr>
              <a:t>), до 2,44%.</a:t>
            </a:r>
          </a:p>
          <a:p>
            <a:endParaRPr lang="ru-RU" dirty="0" smtClean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28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Начало проекта – март </a:t>
            </a:r>
            <a:r>
              <a:rPr lang="ru-RU" sz="3200" b="1" dirty="0" smtClean="0"/>
              <a:t>2014: </a:t>
            </a:r>
            <a:r>
              <a:rPr lang="ru-RU" sz="3200" b="1" dirty="0">
                <a:solidFill>
                  <a:srgbClr val="FF0000"/>
                </a:solidFill>
              </a:rPr>
              <a:t>500 </a:t>
            </a:r>
            <a:r>
              <a:rPr lang="ru-RU" sz="3200" b="1" dirty="0" smtClean="0"/>
              <a:t>сотрудников; </a:t>
            </a:r>
            <a:br>
              <a:rPr lang="ru-RU" sz="3200" b="1" dirty="0" smtClean="0"/>
            </a:br>
            <a:r>
              <a:rPr lang="ru-RU" sz="3200" b="1" dirty="0" smtClean="0"/>
              <a:t>март 2015: </a:t>
            </a:r>
            <a:r>
              <a:rPr lang="ru-RU" sz="3200" b="1" dirty="0" smtClean="0">
                <a:solidFill>
                  <a:srgbClr val="FF0000"/>
                </a:solidFill>
              </a:rPr>
              <a:t>600</a:t>
            </a:r>
            <a:r>
              <a:rPr lang="ru-RU" sz="3200" b="1" dirty="0" smtClean="0"/>
              <a:t> сотрудников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Состав: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лидеры научных школ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перспективные молодые ученые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заинтересованные лица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7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798734" cy="130386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Первые </a:t>
            </a:r>
            <a:r>
              <a:rPr lang="ru-RU" b="1" dirty="0">
                <a:solidFill>
                  <a:schemeClr val="tx1"/>
                </a:solidFill>
              </a:rPr>
              <a:t>отправленные публикации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Сборники - 246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Статьи из сборников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Статьи из журналов.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Монографии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Диссертации.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Патенты.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1921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701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283968" y="3000681"/>
            <a:ext cx="138300" cy="10006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635896" y="4033737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12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03204"/>
              </p:ext>
            </p:extLst>
          </p:nvPr>
        </p:nvGraphicFramePr>
        <p:xfrm>
          <a:off x="683568" y="620688"/>
          <a:ext cx="7776866" cy="5575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018"/>
                <a:gridCol w="2592018"/>
                <a:gridCol w="2592830"/>
              </a:tblGrid>
              <a:tr h="60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0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Общее число публикаций организации в РИНЦ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5105</a:t>
                      </a:r>
                      <a:endParaRPr lang="ru-RU" sz="4400" b="1" u="non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14946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Суммарное число цитирований публикаций организации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4821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26787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h-индекс (индекс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Хирша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4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776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7067542" cy="1008111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Место в рейтинге российских организаций по количеству публикаций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704856" cy="4464496"/>
          </a:xfrm>
        </p:spPr>
      </p:pic>
    </p:spTree>
    <p:extLst>
      <p:ext uri="{BB962C8B-B14F-4D97-AF65-F5344CB8AC3E}">
        <p14:creationId xmlns:p14="http://schemas.microsoft.com/office/powerpoint/2010/main" val="4278184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79" cy="1080121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Место в рейтинге российских организаций </a:t>
            </a:r>
            <a:r>
              <a:rPr lang="ru-RU" sz="2400" b="1" dirty="0" smtClean="0">
                <a:solidFill>
                  <a:schemeClr val="tx1"/>
                </a:solidFill>
              </a:rPr>
              <a:t>по количеству цитирований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71470"/>
            <a:ext cx="7704856" cy="4565841"/>
          </a:xfrm>
        </p:spPr>
      </p:pic>
    </p:spTree>
    <p:extLst>
      <p:ext uri="{BB962C8B-B14F-4D97-AF65-F5344CB8AC3E}">
        <p14:creationId xmlns:p14="http://schemas.microsoft.com/office/powerpoint/2010/main" val="1968872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8" cy="100811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Карта российской науки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Проект </a:t>
            </a:r>
            <a:r>
              <a:rPr lang="ru-RU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…собрать </a:t>
            </a:r>
            <a:r>
              <a:rPr lang="ru-RU" dirty="0">
                <a:solidFill>
                  <a:srgbClr val="002060"/>
                </a:solidFill>
              </a:rPr>
              <a:t>вместе все данные о российской науке: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организации и ученые, их публикации и проекты, в которых они участвуют, результаты их деятельности, в том числе патенты для выявления активных и конкурентоспособных коллективов ученых, изучения научного  задела и кадрового «ландшафта» в предметных </a:t>
            </a:r>
            <a:r>
              <a:rPr lang="ru-RU" dirty="0" smtClean="0">
                <a:solidFill>
                  <a:srgbClr val="002060"/>
                </a:solidFill>
              </a:rPr>
              <a:t>областях.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2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98735" cy="130386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61643"/>
            <a:ext cx="7776864" cy="437348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dirty="0" smtClean="0"/>
              <a:t>                                     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899592" y="1772816"/>
            <a:ext cx="7560840" cy="35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85000"/>
            </a:pPr>
            <a:r>
              <a:rPr lang="ru-RU" sz="2000" dirty="0" smtClean="0">
                <a:solidFill>
                  <a:srgbClr val="002060"/>
                </a:solidFill>
              </a:rPr>
              <a:t>От </a:t>
            </a:r>
            <a:r>
              <a:rPr lang="ru-RU" sz="2000" dirty="0">
                <a:solidFill>
                  <a:srgbClr val="002060"/>
                </a:solidFill>
              </a:rPr>
              <a:t>результатов ученого в системе WEB </a:t>
            </a:r>
            <a:r>
              <a:rPr lang="ru-RU" sz="2000" dirty="0" err="1">
                <a:solidFill>
                  <a:srgbClr val="002060"/>
                </a:solidFill>
              </a:rPr>
              <a:t>of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Science</a:t>
            </a:r>
            <a:r>
              <a:rPr lang="ru-RU" sz="2000" dirty="0">
                <a:solidFill>
                  <a:srgbClr val="002060"/>
                </a:solidFill>
              </a:rPr>
              <a:t> ("Сеть науки") или </a:t>
            </a:r>
            <a:r>
              <a:rPr lang="en-US" sz="2000" dirty="0">
                <a:solidFill>
                  <a:srgbClr val="002060"/>
                </a:solidFill>
              </a:rPr>
              <a:t>Scopus</a:t>
            </a:r>
            <a:r>
              <a:rPr lang="ru-RU" sz="2000" dirty="0">
                <a:solidFill>
                  <a:srgbClr val="002060"/>
                </a:solidFill>
              </a:rPr>
              <a:t> будет зависеть его зарплата, квалификация, возможность входить в диссертационные советы, экспертные группы, получать государственную поддержку и т.д.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Публикации </a:t>
            </a:r>
            <a:r>
              <a:rPr lang="ru-RU" sz="2000" dirty="0">
                <a:solidFill>
                  <a:srgbClr val="002060"/>
                </a:solidFill>
              </a:rPr>
              <a:t>в базе WEB </a:t>
            </a:r>
            <a:r>
              <a:rPr lang="ru-RU" sz="2000" dirty="0" err="1">
                <a:solidFill>
                  <a:srgbClr val="002060"/>
                </a:solidFill>
              </a:rPr>
              <a:t>of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Science</a:t>
            </a:r>
            <a:r>
              <a:rPr lang="ru-RU" sz="2000" dirty="0">
                <a:solidFill>
                  <a:srgbClr val="002060"/>
                </a:solidFill>
              </a:rPr>
              <a:t> или </a:t>
            </a:r>
            <a:r>
              <a:rPr lang="en-US" sz="2000" dirty="0">
                <a:solidFill>
                  <a:srgbClr val="002060"/>
                </a:solidFill>
              </a:rPr>
              <a:t>Scopus</a:t>
            </a:r>
            <a:r>
              <a:rPr lang="ru-RU" sz="2000" dirty="0">
                <a:solidFill>
                  <a:srgbClr val="002060"/>
                </a:solidFill>
              </a:rPr>
              <a:t> станут критерием и для научных коллективов.                                               Лидеры получат приоритет при финансировании из бюджета.                                                                                          Публикации будут учитываться при лицензировании и аккредитации научных учреждений.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4598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Указ президента В. Путина № 599 от 7 мая 2012 года 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«О мерах по реализации государственной политики в области образования и науки»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1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12 апреля 2013 года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Проект приказа </a:t>
            </a:r>
            <a:r>
              <a:rPr lang="ru-RU" sz="1800" b="1" dirty="0" err="1">
                <a:solidFill>
                  <a:srgbClr val="7030A0"/>
                </a:solidFill>
              </a:rPr>
              <a:t>Минобрнауки</a:t>
            </a:r>
            <a:r>
              <a:rPr lang="ru-RU" sz="1800" b="1" dirty="0">
                <a:solidFill>
                  <a:srgbClr val="7030A0"/>
                </a:solidFill>
              </a:rPr>
              <a:t> России о перечне требований к отбору вузов для получения ими государственной поддержки в целях повышения их конкурентоспособности среди ведущих мировых научно-образовательных центров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Вуз должен иметь не менее 5 публикаций в изданиях, индексируемых в реферативно-библиографических базах научного цитирования </a:t>
            </a:r>
            <a:r>
              <a:rPr lang="ru-RU" dirty="0" err="1" smtClean="0">
                <a:solidFill>
                  <a:srgbClr val="002060"/>
                </a:solidFill>
              </a:rPr>
              <a:t>Web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of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Science</a:t>
            </a:r>
            <a:r>
              <a:rPr lang="ru-RU" dirty="0" smtClean="0">
                <a:solidFill>
                  <a:srgbClr val="002060"/>
                </a:solidFill>
              </a:rPr>
              <a:t> или </a:t>
            </a:r>
            <a:r>
              <a:rPr lang="ru-RU" dirty="0" err="1" smtClean="0">
                <a:solidFill>
                  <a:srgbClr val="002060"/>
                </a:solidFill>
              </a:rPr>
              <a:t>Scopus</a:t>
            </a:r>
            <a:r>
              <a:rPr lang="ru-RU" dirty="0" smtClean="0">
                <a:solidFill>
                  <a:srgbClr val="002060"/>
                </a:solidFill>
              </a:rPr>
              <a:t>, в расчете на 100 научно-педагогических работников.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949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700" dirty="0" smtClean="0">
                <a:solidFill>
                  <a:srgbClr val="7030A0"/>
                </a:solidFill>
              </a:rPr>
              <a:t>Что считают индексы научного цитирования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/>
              <a:t>Индексы </a:t>
            </a:r>
            <a:r>
              <a:rPr lang="ru-RU" sz="2400" dirty="0" smtClean="0"/>
              <a:t>учитывают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публикационную активность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en-US" sz="2400" b="1" dirty="0" smtClean="0"/>
              <a:t>publication activity</a:t>
            </a:r>
            <a:r>
              <a:rPr lang="ru-RU" sz="2400" dirty="0" smtClean="0"/>
              <a:t>)</a:t>
            </a:r>
            <a:r>
              <a:rPr lang="ru-RU" sz="2400" dirty="0" smtClean="0">
                <a:solidFill>
                  <a:srgbClr val="000099"/>
                </a:solidFill>
              </a:rPr>
              <a:t>  </a:t>
            </a:r>
            <a:r>
              <a:rPr lang="ru-RU" sz="2400" dirty="0" smtClean="0"/>
              <a:t>и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цитируемость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citing - </a:t>
            </a:r>
            <a:r>
              <a:rPr lang="ru-RU" sz="2400" dirty="0" smtClean="0"/>
              <a:t>число полученных ссылок) </a:t>
            </a:r>
            <a:r>
              <a:rPr lang="en-US" sz="2400" dirty="0" smtClean="0"/>
              <a:t> </a:t>
            </a:r>
            <a:r>
              <a:rPr lang="ru-RU" sz="2400" dirty="0" smtClean="0"/>
              <a:t>статей;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b="1" i="1" dirty="0" smtClean="0"/>
              <a:t>Аналитические надстройки </a:t>
            </a:r>
            <a:r>
              <a:rPr lang="ru-RU" sz="2400" dirty="0" smtClean="0"/>
              <a:t>над индексами дают возможность анализировать: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результативность научной деятельности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en-US" sz="2400" b="1" dirty="0" smtClean="0"/>
              <a:t>research output</a:t>
            </a:r>
            <a:r>
              <a:rPr lang="en-US" sz="2400" dirty="0" smtClean="0"/>
              <a:t>) 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научную производительность </a:t>
            </a:r>
            <a:r>
              <a:rPr lang="ru-RU" sz="2400" dirty="0" smtClean="0"/>
              <a:t>(</a:t>
            </a:r>
            <a:r>
              <a:rPr lang="en-US" sz="2400" b="1" dirty="0" smtClean="0"/>
              <a:t>science performance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для ученых, организаций, областей знания, стран</a:t>
            </a:r>
          </a:p>
        </p:txBody>
      </p:sp>
    </p:spTree>
    <p:extLst>
      <p:ext uri="{BB962C8B-B14F-4D97-AF65-F5344CB8AC3E}">
        <p14:creationId xmlns:p14="http://schemas.microsoft.com/office/powerpoint/2010/main" val="1944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620688"/>
            <a:ext cx="7941568" cy="100808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Причины создания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индексов научного цитирования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28799"/>
            <a:ext cx="7474024" cy="4525939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b="1" dirty="0" smtClean="0"/>
              <a:t>Государственный интерес</a:t>
            </a:r>
          </a:p>
          <a:p>
            <a:pPr marL="609600" indent="-609600" eaLnBrk="1" hangingPunct="1"/>
            <a:r>
              <a:rPr lang="ru-RU" sz="2800" dirty="0" smtClean="0">
                <a:solidFill>
                  <a:srgbClr val="002060"/>
                </a:solidFill>
              </a:rPr>
              <a:t>Государство вкладывает значительные финансовые средства деньги в науку, в исследовательскую деятельность… 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НО!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002060"/>
                </a:solidFill>
              </a:rPr>
              <a:t>Как измерить отдачу, результат этих вложений? </a:t>
            </a:r>
          </a:p>
          <a:p>
            <a:pPr marL="609600" indent="-609600" eaLnBrk="1" hangingPunct="1"/>
            <a:r>
              <a:rPr lang="ru-RU" sz="2800" dirty="0" smtClean="0">
                <a:solidFill>
                  <a:srgbClr val="002060"/>
                </a:solidFill>
              </a:rPr>
              <a:t>Необходим инструмент для измерения результатов научной деятельности, например, на основе статистического анализа публикационной активности.</a:t>
            </a:r>
          </a:p>
          <a:p>
            <a:pPr marL="609600" indent="-609600" eaLnBrk="1" hangingPunct="1"/>
            <a:endParaRPr lang="ru-RU" sz="2800" dirty="0" smtClean="0"/>
          </a:p>
          <a:p>
            <a:pPr marL="609600" indent="-609600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98811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632848" cy="56166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CC0000"/>
                </a:solidFill>
              </a:rPr>
              <a:t>Основная проблема публикационной активности российских университетов:</a:t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1400" dirty="0" smtClean="0">
                <a:solidFill>
                  <a:srgbClr val="CC0000"/>
                </a:solidFill>
              </a:rPr>
              <a:t/>
            </a:r>
            <a:br>
              <a:rPr lang="ru-RU" sz="1400" dirty="0" smtClean="0">
                <a:solidFill>
                  <a:srgbClr val="CC0000"/>
                </a:solidFill>
              </a:rPr>
            </a:br>
            <a:r>
              <a:rPr lang="ru-RU" sz="6600" dirty="0" smtClean="0">
                <a:solidFill>
                  <a:srgbClr val="CC0000"/>
                </a:solidFill>
              </a:rPr>
              <a:t> </a:t>
            </a:r>
            <a:r>
              <a:rPr lang="ru-RU" sz="6600" dirty="0" smtClean="0">
                <a:solidFill>
                  <a:srgbClr val="002060"/>
                </a:solidFill>
              </a:rPr>
              <a:t>мало читают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мало пишут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мало цитируют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и, соответственно, </a:t>
            </a:r>
            <a:r>
              <a:rPr lang="ru-RU" sz="4000" dirty="0" smtClean="0">
                <a:solidFill>
                  <a:srgbClr val="000099"/>
                </a:solidFill>
              </a:rPr>
              <a:t/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CC0000"/>
                </a:solidFill>
              </a:rPr>
              <a:t/>
            </a:r>
            <a:br>
              <a:rPr lang="ru-RU" sz="2000" dirty="0" smtClean="0">
                <a:solidFill>
                  <a:srgbClr val="CC0000"/>
                </a:solidFill>
              </a:rPr>
            </a:br>
            <a:r>
              <a:rPr lang="ru-RU" sz="6600" dirty="0" smtClean="0">
                <a:solidFill>
                  <a:srgbClr val="CC0000"/>
                </a:solidFill>
              </a:rPr>
              <a:t>мало цитируются</a:t>
            </a:r>
          </a:p>
        </p:txBody>
      </p:sp>
    </p:spTree>
    <p:extLst>
      <p:ext uri="{BB962C8B-B14F-4D97-AF65-F5344CB8AC3E}">
        <p14:creationId xmlns:p14="http://schemas.microsoft.com/office/powerpoint/2010/main" val="11091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620688"/>
            <a:ext cx="7715051" cy="1008062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Факторы роста публикационной активности университета</a:t>
            </a:r>
          </a:p>
        </p:txBody>
      </p:sp>
      <p:sp>
        <p:nvSpPr>
          <p:cNvPr id="48133" name="Прямоугольник 4"/>
          <p:cNvSpPr>
            <a:spLocks noChangeArrowheads="1"/>
          </p:cNvSpPr>
          <p:nvPr/>
        </p:nvSpPr>
        <p:spPr bwMode="auto">
          <a:xfrm>
            <a:off x="755576" y="1556791"/>
            <a:ext cx="7643043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51435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indent="0" algn="l" eaLnBrk="1" hangingPunct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0" dirty="0">
                <a:solidFill>
                  <a:srgbClr val="002060"/>
                </a:solidFill>
              </a:rPr>
              <a:t>Стимулирование  преподавателей и научных сотрудников к публикации статей и других научных произведений, создание системы поощрения публикационной активности авторов и научных коллективов.</a:t>
            </a:r>
          </a:p>
          <a:p>
            <a:pPr indent="0" algn="l" eaLnBrk="1" hangingPunct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0" dirty="0">
                <a:solidFill>
                  <a:srgbClr val="002060"/>
                </a:solidFill>
              </a:rPr>
              <a:t>Создание  университетского хранилища опубликованных источников и препринтов – университетский </a:t>
            </a:r>
            <a:r>
              <a:rPr lang="ru-RU" sz="2000" i="0" dirty="0" err="1">
                <a:solidFill>
                  <a:srgbClr val="002060"/>
                </a:solidFill>
              </a:rPr>
              <a:t>репозитарий</a:t>
            </a:r>
            <a:r>
              <a:rPr lang="ru-RU" sz="2000" i="0" dirty="0">
                <a:solidFill>
                  <a:srgbClr val="002060"/>
                </a:solidFill>
              </a:rPr>
              <a:t>.</a:t>
            </a:r>
          </a:p>
          <a:p>
            <a:pPr indent="0" algn="l" eaLnBrk="1" hangingPunct="1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0" dirty="0">
                <a:solidFill>
                  <a:srgbClr val="002060"/>
                </a:solidFill>
              </a:rPr>
              <a:t>Продвижение и маркетинг публикаций авторов  из университета  в Интернете.</a:t>
            </a:r>
          </a:p>
        </p:txBody>
      </p:sp>
    </p:spTree>
    <p:extLst>
      <p:ext uri="{BB962C8B-B14F-4D97-AF65-F5344CB8AC3E}">
        <p14:creationId xmlns:p14="http://schemas.microsoft.com/office/powerpoint/2010/main" val="6775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</TotalTime>
  <Words>1044</Words>
  <Application>Microsoft Office PowerPoint</Application>
  <PresentationFormat>Экран (4:3)</PresentationFormat>
  <Paragraphs>132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Натуральные материалы</vt:lpstr>
      <vt:lpstr>Повышение публикационной активности вуза:  функции библиотеки НГПУ</vt:lpstr>
      <vt:lpstr>Презентация PowerPoint</vt:lpstr>
      <vt:lpstr>Указ президента В. Путина № 599 от 7 мая 2012 года  «О мерах по реализации государственной политики в области образования и науки»      </vt:lpstr>
      <vt:lpstr>  </vt:lpstr>
      <vt:lpstr>12 апреля 2013 года Проект приказа Минобрнауки России о перечне требований к отбору вузов для получения ими государственной поддержки в целях повышения их конкурентоспособности среди ведущих мировых научно-образовательных центров</vt:lpstr>
      <vt:lpstr>Что считают индексы научного цитирования</vt:lpstr>
      <vt:lpstr>Причины создания индексов научного цитирования</vt:lpstr>
      <vt:lpstr>Основная проблема публикационной активности российских университетов:   мало читают  мало пишут мало цитируют и, соответственно,    мало цитируются</vt:lpstr>
      <vt:lpstr>Факторы роста публикационной активности университета</vt:lpstr>
      <vt:lpstr>Факторы роста публикационной активности университета</vt:lpstr>
      <vt:lpstr>Функции библиотеки в наукометрии:</vt:lpstr>
      <vt:lpstr>Функции библиотеки в наукометрии:</vt:lpstr>
      <vt:lpstr>Презентация PowerPoint</vt:lpstr>
      <vt:lpstr>Презентация PowerPoint</vt:lpstr>
      <vt:lpstr>Презентация PowerPoint</vt:lpstr>
      <vt:lpstr>Как повысить публикационную активность в университете: практические шаги по продвижению организации</vt:lpstr>
      <vt:lpstr>Создать раздел «Наукометрия» на сайте библиотеки вуза</vt:lpstr>
      <vt:lpstr>Отслеживать профиль автора в РИНЦ</vt:lpstr>
      <vt:lpstr>Отслеживать ведущие журналы в областях по профилю вуза</vt:lpstr>
      <vt:lpstr>Отслеживать свои публикации в Интернете (Google Scholar)</vt:lpstr>
      <vt:lpstr>Отслеживать публикации в ведущих отраслевых БД</vt:lpstr>
      <vt:lpstr>Научная статья для зарубежного журнала должна содержать обязательную информацию: </vt:lpstr>
      <vt:lpstr>Внутренняя картотека трудов НГПУ</vt:lpstr>
      <vt:lpstr>RESEARCHERID http://www.researcherid.com</vt:lpstr>
      <vt:lpstr>Презентация PowerPoint</vt:lpstr>
      <vt:lpstr>Презентация PowerPoint</vt:lpstr>
      <vt:lpstr>Презентация PowerPoint</vt:lpstr>
      <vt:lpstr>Science Index</vt:lpstr>
      <vt:lpstr>SCIENCE INDEX*[организация] </vt:lpstr>
      <vt:lpstr>Начало проекта – март 2014: 500 сотрудников;  март 2015: 600 сотрудников</vt:lpstr>
      <vt:lpstr> Первые отправленные публикации </vt:lpstr>
      <vt:lpstr>Презентация PowerPoint</vt:lpstr>
      <vt:lpstr>Презентация PowerPoint</vt:lpstr>
      <vt:lpstr>Место в рейтинге российских организаций по количеству публикаций</vt:lpstr>
      <vt:lpstr>Место в рейтинге российских организаций по количеству цитирований</vt:lpstr>
      <vt:lpstr>Карта российской науки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2016-04-28T10:30:38Z</dcterms:created>
  <dcterms:modified xsi:type="dcterms:W3CDTF">2016-05-18T04:43:43Z</dcterms:modified>
</cp:coreProperties>
</file>